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4.xml" ContentType="application/vnd.openxmlformats-officedocument.drawingml.chartshapes+xml"/>
  <Override PartName="/ppt/notesSlides/notesSlide10.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5.xml" ContentType="application/vnd.openxmlformats-officedocument.drawingml.chartshapes+xml"/>
  <Override PartName="/ppt/notesSlides/notesSlide11.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6.xml" ContentType="application/vnd.openxmlformats-officedocument.drawingml.chartshapes+xml"/>
  <Override PartName="/ppt/notesSlides/notesSlide12.xml" ContentType="application/vnd.openxmlformats-officedocument.presentationml.notesSlid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7.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6" r:id="rId2"/>
    <p:sldId id="261" r:id="rId3"/>
    <p:sldId id="270" r:id="rId4"/>
    <p:sldId id="307" r:id="rId5"/>
    <p:sldId id="308" r:id="rId6"/>
    <p:sldId id="301" r:id="rId7"/>
    <p:sldId id="309" r:id="rId8"/>
    <p:sldId id="310" r:id="rId9"/>
    <p:sldId id="284" r:id="rId10"/>
    <p:sldId id="285" r:id="rId11"/>
    <p:sldId id="288" r:id="rId12"/>
    <p:sldId id="312" r:id="rId13"/>
    <p:sldId id="279" r:id="rId14"/>
    <p:sldId id="272" r:id="rId15"/>
    <p:sldId id="286" r:id="rId16"/>
    <p:sldId id="273" r:id="rId17"/>
    <p:sldId id="314" r:id="rId18"/>
    <p:sldId id="275" r:id="rId19"/>
    <p:sldId id="311" r:id="rId20"/>
    <p:sldId id="315" r:id="rId21"/>
    <p:sldId id="262" r:id="rId22"/>
    <p:sldId id="303" r:id="rId23"/>
    <p:sldId id="297" r:id="rId24"/>
    <p:sldId id="292" r:id="rId25"/>
    <p:sldId id="302" r:id="rId26"/>
    <p:sldId id="316" r:id="rId27"/>
  </p:sldIdLst>
  <p:sldSz cx="12192000" cy="6858000"/>
  <p:notesSz cx="6794500" cy="9931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ine UDRY" initials="KU" lastIdx="1" clrIdx="0">
    <p:extLst>
      <p:ext uri="{19B8F6BF-5375-455C-9EA6-DF929625EA0E}">
        <p15:presenceInfo xmlns:p15="http://schemas.microsoft.com/office/powerpoint/2012/main" userId="S-1-5-21-3144727127-3880042862-1619944271-35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605D"/>
    <a:srgbClr val="D763A0"/>
    <a:srgbClr val="286AA6"/>
    <a:srgbClr val="F2C0EE"/>
    <a:srgbClr val="7456A0"/>
    <a:srgbClr val="3EDFF0"/>
    <a:srgbClr val="F9C623"/>
    <a:srgbClr val="FFFF99"/>
    <a:srgbClr val="4001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9"/>
    <p:restoredTop sz="86600" autoAdjust="0"/>
  </p:normalViewPr>
  <p:slideViewPr>
    <p:cSldViewPr snapToGrid="0" snapToObjects="1">
      <p:cViewPr varScale="1">
        <p:scale>
          <a:sx n="101" d="100"/>
          <a:sy n="101" d="100"/>
        </p:scale>
        <p:origin x="1104" y="12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2" d="100"/>
          <a:sy n="82" d="100"/>
        </p:scale>
        <p:origin x="3972"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Feuille_de_calcul_Microsoft_Excel10.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6.xml"/></Relationships>
</file>

<file path=ppt/charts/_rels/chart11.xml.rels><?xml version="1.0" encoding="UTF-8" standalone="yes"?>
<Relationships xmlns="http://schemas.openxmlformats.org/package/2006/relationships"><Relationship Id="rId3" Type="http://schemas.openxmlformats.org/officeDocument/2006/relationships/package" Target="../embeddings/Feuille_de_calcul_Microsoft_Excel11.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Feuille_de_calcul_Microsoft_Excel12.xlsx"/><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7.xml"/></Relationships>
</file>

<file path=ppt/charts/_rels/chart13.xml.rels><?xml version="1.0" encoding="UTF-8" standalone="yes"?>
<Relationships xmlns="http://schemas.openxmlformats.org/package/2006/relationships"><Relationship Id="rId3" Type="http://schemas.openxmlformats.org/officeDocument/2006/relationships/package" Target="../embeddings/Feuille_de_calcul_Microsoft_Excel13.xlsx"/><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package" Target="../embeddings/Feuille_de_calcul_Microsoft_Excel14.xlsx"/><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Feuille_de_calcul_Microsoft_Excel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1" Type="http://schemas.openxmlformats.org/officeDocument/2006/relationships/package" Target="../embeddings/Feuille_de_calcul_Microsoft_Excel4.xlsx"/></Relationships>
</file>

<file path=ppt/charts/_rels/chart5.xml.rels><?xml version="1.0" encoding="UTF-8" standalone="yes"?>
<Relationships xmlns="http://schemas.openxmlformats.org/package/2006/relationships"><Relationship Id="rId3" Type="http://schemas.openxmlformats.org/officeDocument/2006/relationships/package" Target="../embeddings/Feuille_de_calcul_Microsoft_Excel5.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Feuille_de_calcul_Microsoft_Excel6.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3" Type="http://schemas.openxmlformats.org/officeDocument/2006/relationships/package" Target="../embeddings/Feuille_de_calcul_Microsoft_Excel7.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Feuille_de_calcul_Microsoft_Excel8.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5.xml"/></Relationships>
</file>

<file path=ppt/charts/_rels/chart9.xml.rels><?xml version="1.0" encoding="UTF-8" standalone="yes"?>
<Relationships xmlns="http://schemas.openxmlformats.org/package/2006/relationships"><Relationship Id="rId3" Type="http://schemas.openxmlformats.org/officeDocument/2006/relationships/package" Target="../embeddings/Feuille_de_calcul_Microsoft_Excel9.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Enquête 2014</c:v>
                </c:pt>
              </c:strCache>
            </c:strRef>
          </c:tx>
          <c:spPr>
            <a:solidFill>
              <a:schemeClr val="accent2"/>
            </a:solidFill>
            <a:ln>
              <a:noFill/>
            </a:ln>
            <a:effectLst/>
          </c:spPr>
          <c:invertIfNegative val="0"/>
          <c:cat>
            <c:strRef>
              <c:f>Feuil1!$A$2:$A$3</c:f>
              <c:strCache>
                <c:ptCount val="2"/>
                <c:pt idx="0">
                  <c:v>En activité professionnelle</c:v>
                </c:pt>
                <c:pt idx="1">
                  <c:v>En volontariat</c:v>
                </c:pt>
              </c:strCache>
            </c:strRef>
          </c:cat>
          <c:val>
            <c:numRef>
              <c:f>Feuil1!$B$2:$B$3</c:f>
              <c:numCache>
                <c:formatCode>0.0%</c:formatCode>
                <c:ptCount val="2"/>
                <c:pt idx="0">
                  <c:v>0.70099999999999996</c:v>
                </c:pt>
                <c:pt idx="1">
                  <c:v>0</c:v>
                </c:pt>
              </c:numCache>
            </c:numRef>
          </c:val>
          <c:extLst xmlns:c16r2="http://schemas.microsoft.com/office/drawing/2015/06/chart">
            <c:ext xmlns:c16="http://schemas.microsoft.com/office/drawing/2014/chart" uri="{C3380CC4-5D6E-409C-BE32-E72D297353CC}">
              <c16:uniqueId val="{00000000-FD1F-45A1-B8D9-3C2EAB4F0946}"/>
            </c:ext>
          </c:extLst>
        </c:ser>
        <c:ser>
          <c:idx val="1"/>
          <c:order val="1"/>
          <c:tx>
            <c:strRef>
              <c:f>Feuil1!$C$1</c:f>
              <c:strCache>
                <c:ptCount val="1"/>
                <c:pt idx="0">
                  <c:v>Enquête 2015</c:v>
                </c:pt>
              </c:strCache>
            </c:strRef>
          </c:tx>
          <c:spPr>
            <a:solidFill>
              <a:schemeClr val="accent5"/>
            </a:solidFill>
            <a:ln>
              <a:noFill/>
            </a:ln>
            <a:effectLst/>
          </c:spPr>
          <c:invertIfNegative val="0"/>
          <c:cat>
            <c:strRef>
              <c:f>Feuil1!$A$2:$A$3</c:f>
              <c:strCache>
                <c:ptCount val="2"/>
                <c:pt idx="0">
                  <c:v>En activité professionnelle</c:v>
                </c:pt>
                <c:pt idx="1">
                  <c:v>En volontariat</c:v>
                </c:pt>
              </c:strCache>
            </c:strRef>
          </c:cat>
          <c:val>
            <c:numRef>
              <c:f>Feuil1!$C$2:$C$3</c:f>
              <c:numCache>
                <c:formatCode>0.0%</c:formatCode>
                <c:ptCount val="2"/>
                <c:pt idx="0">
                  <c:v>0.53648068669527893</c:v>
                </c:pt>
                <c:pt idx="1">
                  <c:v>2.575107296137339E-2</c:v>
                </c:pt>
              </c:numCache>
            </c:numRef>
          </c:val>
          <c:extLst xmlns:c16r2="http://schemas.microsoft.com/office/drawing/2015/06/chart">
            <c:ext xmlns:c16="http://schemas.microsoft.com/office/drawing/2014/chart" uri="{C3380CC4-5D6E-409C-BE32-E72D297353CC}">
              <c16:uniqueId val="{00000001-FD1F-45A1-B8D9-3C2EAB4F0946}"/>
            </c:ext>
          </c:extLst>
        </c:ser>
        <c:ser>
          <c:idx val="2"/>
          <c:order val="2"/>
          <c:tx>
            <c:strRef>
              <c:f>Feuil1!$D$1</c:f>
              <c:strCache>
                <c:ptCount val="1"/>
                <c:pt idx="0">
                  <c:v>Enquête 2016</c:v>
                </c:pt>
              </c:strCache>
            </c:strRef>
          </c:tx>
          <c:spPr>
            <a:solidFill>
              <a:schemeClr val="accent4"/>
            </a:solidFill>
            <a:ln>
              <a:noFill/>
            </a:ln>
            <a:effectLst/>
          </c:spPr>
          <c:invertIfNegative val="0"/>
          <c:cat>
            <c:strRef>
              <c:f>Feuil1!$A$2:$A$3</c:f>
              <c:strCache>
                <c:ptCount val="2"/>
                <c:pt idx="0">
                  <c:v>En activité professionnelle</c:v>
                </c:pt>
                <c:pt idx="1">
                  <c:v>En volontariat</c:v>
                </c:pt>
              </c:strCache>
            </c:strRef>
          </c:cat>
          <c:val>
            <c:numRef>
              <c:f>Feuil1!$D$2:$D$3</c:f>
              <c:numCache>
                <c:formatCode>0.0%</c:formatCode>
                <c:ptCount val="2"/>
                <c:pt idx="0">
                  <c:v>0.58433734939759041</c:v>
                </c:pt>
                <c:pt idx="1">
                  <c:v>4.8192771084337352E-2</c:v>
                </c:pt>
              </c:numCache>
            </c:numRef>
          </c:val>
          <c:extLst xmlns:c16r2="http://schemas.microsoft.com/office/drawing/2015/06/chart">
            <c:ext xmlns:c16="http://schemas.microsoft.com/office/drawing/2014/chart" uri="{C3380CC4-5D6E-409C-BE32-E72D297353CC}">
              <c16:uniqueId val="{00000002-FD1F-45A1-B8D9-3C2EAB4F0946}"/>
            </c:ext>
          </c:extLst>
        </c:ser>
        <c:ser>
          <c:idx val="3"/>
          <c:order val="3"/>
          <c:tx>
            <c:strRef>
              <c:f>Feuil1!$E$1</c:f>
              <c:strCache>
                <c:ptCount val="1"/>
                <c:pt idx="0">
                  <c:v>Enquête 2017</c:v>
                </c:pt>
              </c:strCache>
            </c:strRef>
          </c:tx>
          <c:spPr>
            <a:solidFill>
              <a:srgbClr val="92D050"/>
            </a:solidFill>
            <a:ln>
              <a:noFill/>
            </a:ln>
            <a:effectLst/>
          </c:spPr>
          <c:invertIfNegative val="0"/>
          <c:dLbls>
            <c:dLbl>
              <c:idx val="0"/>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FD1F-45A1-B8D9-3C2EAB4F0946}"/>
                </c:ext>
                <c:ext xmlns:c15="http://schemas.microsoft.com/office/drawing/2012/chart" uri="{CE6537A1-D6FC-4f65-9D91-7224C49458BB}">
                  <c15:layout/>
                </c:ext>
              </c:extLst>
            </c:dLbl>
            <c:dLbl>
              <c:idx val="1"/>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FD1F-45A1-B8D9-3C2EAB4F0946}"/>
                </c:ext>
                <c:ext xmlns:c15="http://schemas.microsoft.com/office/drawing/2012/chart" uri="{CE6537A1-D6FC-4f65-9D91-7224C49458BB}">
                  <c15:layout/>
                </c:ext>
              </c:extLst>
            </c:dLbl>
            <c:dLbl>
              <c:idx val="2"/>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FD1F-45A1-B8D9-3C2EAB4F0946}"/>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fr-F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En activité professionnelle</c:v>
                </c:pt>
                <c:pt idx="1">
                  <c:v>En volontariat</c:v>
                </c:pt>
              </c:strCache>
            </c:strRef>
          </c:cat>
          <c:val>
            <c:numRef>
              <c:f>Feuil1!$E$2:$E$3</c:f>
              <c:numCache>
                <c:formatCode>0.0%</c:formatCode>
                <c:ptCount val="2"/>
                <c:pt idx="0">
                  <c:v>0.62099125364431484</c:v>
                </c:pt>
                <c:pt idx="1">
                  <c:v>3.4985422740524783E-2</c:v>
                </c:pt>
              </c:numCache>
            </c:numRef>
          </c:val>
          <c:extLst xmlns:c16r2="http://schemas.microsoft.com/office/drawing/2015/06/chart">
            <c:ext xmlns:c16="http://schemas.microsoft.com/office/drawing/2014/chart" uri="{C3380CC4-5D6E-409C-BE32-E72D297353CC}">
              <c16:uniqueId val="{00000006-FD1F-45A1-B8D9-3C2EAB4F0946}"/>
            </c:ext>
          </c:extLst>
        </c:ser>
        <c:ser>
          <c:idx val="4"/>
          <c:order val="4"/>
          <c:tx>
            <c:strRef>
              <c:f>Feuil1!$F$1</c:f>
              <c:strCache>
                <c:ptCount val="1"/>
                <c:pt idx="0">
                  <c:v>Enquête 2018</c:v>
                </c:pt>
              </c:strCache>
            </c:strRef>
          </c:tx>
          <c:spPr>
            <a:solidFill>
              <a:srgbClr val="D763A0"/>
            </a:solidFill>
            <a:ln>
              <a:noFill/>
            </a:ln>
            <a:effectLst/>
          </c:spPr>
          <c:invertIfNegative val="0"/>
          <c:dLbls>
            <c:spPr>
              <a:solidFill>
                <a:prstClr val="white"/>
              </a:solidFill>
              <a:ln>
                <a:solidFill>
                  <a:prstClr val="black">
                    <a:lumMod val="25000"/>
                    <a:lumOff val="75000"/>
                  </a:prstClr>
                </a:solidFill>
              </a:ln>
              <a:effectLst/>
            </c:spPr>
            <c:txPr>
              <a:bodyPr rot="0" spcFirstLastPara="1" vertOverflow="clip" horzOverflow="clip" vert="horz" wrap="square" lIns="36576" tIns="18288" rIns="36576" bIns="18288" anchor="ctr" anchorCtr="1">
                <a:spAutoFit/>
              </a:bodyPr>
              <a:lstStyle/>
              <a:p>
                <a:pPr>
                  <a:defRPr sz="1600" b="0" i="0" u="none" strike="noStrike" kern="1200" baseline="0">
                    <a:solidFill>
                      <a:schemeClr val="dk1">
                        <a:lumMod val="65000"/>
                        <a:lumOff val="35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oundRectCallout">
                    <a:avLst/>
                  </a:prstGeom>
                  <a:noFill/>
                  <a:ln>
                    <a:noFill/>
                  </a:ln>
                </c15:spPr>
                <c15:layout/>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En activité professionnelle</c:v>
                </c:pt>
                <c:pt idx="1">
                  <c:v>En volontariat</c:v>
                </c:pt>
              </c:strCache>
            </c:strRef>
          </c:cat>
          <c:val>
            <c:numRef>
              <c:f>Feuil1!$F$2:$F$3</c:f>
              <c:numCache>
                <c:formatCode>0.0%</c:formatCode>
                <c:ptCount val="2"/>
                <c:pt idx="0">
                  <c:v>0.67900000000000005</c:v>
                </c:pt>
                <c:pt idx="1">
                  <c:v>6.1688311688311688E-2</c:v>
                </c:pt>
              </c:numCache>
            </c:numRef>
          </c:val>
          <c:extLst xmlns:c16r2="http://schemas.microsoft.com/office/drawing/2015/06/chart">
            <c:ext xmlns:c16="http://schemas.microsoft.com/office/drawing/2014/chart" uri="{C3380CC4-5D6E-409C-BE32-E72D297353CC}">
              <c16:uniqueId val="{00000007-FD1F-45A1-B8D9-3C2EAB4F0946}"/>
            </c:ext>
          </c:extLst>
        </c:ser>
        <c:dLbls>
          <c:showLegendKey val="0"/>
          <c:showVal val="0"/>
          <c:showCatName val="0"/>
          <c:showSerName val="0"/>
          <c:showPercent val="0"/>
          <c:showBubbleSize val="0"/>
        </c:dLbls>
        <c:gapWidth val="219"/>
        <c:overlap val="-27"/>
        <c:axId val="184049040"/>
        <c:axId val="184049600"/>
      </c:barChart>
      <c:catAx>
        <c:axId val="184049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fr-FR"/>
          </a:p>
        </c:txPr>
        <c:crossAx val="184049600"/>
        <c:crosses val="autoZero"/>
        <c:auto val="1"/>
        <c:lblAlgn val="ctr"/>
        <c:lblOffset val="100"/>
        <c:noMultiLvlLbl val="0"/>
      </c:catAx>
      <c:valAx>
        <c:axId val="1840496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84049040"/>
        <c:crosses val="autoZero"/>
        <c:crossBetween val="between"/>
      </c:valAx>
      <c:spPr>
        <a:solidFill>
          <a:schemeClr val="bg1"/>
        </a:solid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a:noFill/>
    </a:ln>
    <a:effectLst/>
  </c:spPr>
  <c:txPr>
    <a:bodyPr/>
    <a:lstStyle/>
    <a:p>
      <a:pPr>
        <a:defRPr sz="1600" baseline="0"/>
      </a:pPr>
      <a:endParaRPr lang="fr-FR"/>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77443179941893"/>
          <c:y val="4.6320074483168744E-2"/>
          <c:w val="0.7979484026686704"/>
          <c:h val="0.82999241901132925"/>
        </c:manualLayout>
      </c:layout>
      <c:barChart>
        <c:barDir val="bar"/>
        <c:grouping val="clustered"/>
        <c:varyColors val="0"/>
        <c:ser>
          <c:idx val="0"/>
          <c:order val="0"/>
          <c:tx>
            <c:strRef>
              <c:f>Feuil1!$B$1</c:f>
              <c:strCache>
                <c:ptCount val="1"/>
                <c:pt idx="0">
                  <c:v>Enquête 2014</c:v>
                </c:pt>
              </c:strCache>
            </c:strRef>
          </c:tx>
          <c:spPr>
            <a:solidFill>
              <a:schemeClr val="accent2"/>
            </a:solidFill>
            <a:ln>
              <a:noFill/>
            </a:ln>
            <a:effectLst/>
          </c:spPr>
          <c:invertIfNegative val="0"/>
          <c:cat>
            <c:strRef>
              <c:f>Feuil1!$A$2:$A$6</c:f>
              <c:strCache>
                <c:ptCount val="5"/>
                <c:pt idx="0">
                  <c:v>Études et développement en systèmes d'information</c:v>
                </c:pt>
                <c:pt idx="1">
                  <c:v>Maîtrise d'ouvrage</c:v>
                </c:pt>
                <c:pt idx="2">
                  <c:v>Recherche-développement, études scientifiques et techniques (autre qu'informatique)</c:v>
                </c:pt>
                <c:pt idx="3">
                  <c:v>Études - Conseil et expertise</c:v>
                </c:pt>
                <c:pt idx="4">
                  <c:v>Production - Exploitation - Chantiers</c:v>
                </c:pt>
              </c:strCache>
            </c:strRef>
          </c:cat>
          <c:val>
            <c:numRef>
              <c:f>Feuil1!$B$2:$B$6</c:f>
              <c:numCache>
                <c:formatCode>0.0%</c:formatCode>
                <c:ptCount val="5"/>
                <c:pt idx="0">
                  <c:v>5.3999999999999999E-2</c:v>
                </c:pt>
                <c:pt idx="1">
                  <c:v>0.12244897959183673</c:v>
                </c:pt>
                <c:pt idx="2">
                  <c:v>4.0816326530612242E-2</c:v>
                </c:pt>
                <c:pt idx="3">
                  <c:v>0.122</c:v>
                </c:pt>
                <c:pt idx="4">
                  <c:v>0.31292517006802723</c:v>
                </c:pt>
              </c:numCache>
            </c:numRef>
          </c:val>
          <c:extLst xmlns:c16r2="http://schemas.microsoft.com/office/drawing/2015/06/chart">
            <c:ext xmlns:c16="http://schemas.microsoft.com/office/drawing/2014/chart" uri="{C3380CC4-5D6E-409C-BE32-E72D297353CC}">
              <c16:uniqueId val="{00000000-EF6C-4E90-8FB2-5E6F6F35901F}"/>
            </c:ext>
          </c:extLst>
        </c:ser>
        <c:ser>
          <c:idx val="1"/>
          <c:order val="1"/>
          <c:tx>
            <c:strRef>
              <c:f>Feuil1!$C$1</c:f>
              <c:strCache>
                <c:ptCount val="1"/>
                <c:pt idx="0">
                  <c:v>Enquête 2015</c:v>
                </c:pt>
              </c:strCache>
            </c:strRef>
          </c:tx>
          <c:spPr>
            <a:solidFill>
              <a:schemeClr val="accent1"/>
            </a:solidFill>
            <a:ln>
              <a:noFill/>
            </a:ln>
            <a:effectLst/>
          </c:spPr>
          <c:invertIfNegative val="0"/>
          <c:cat>
            <c:strRef>
              <c:f>Feuil1!$A$2:$A$6</c:f>
              <c:strCache>
                <c:ptCount val="5"/>
                <c:pt idx="0">
                  <c:v>Études et développement en systèmes d'information</c:v>
                </c:pt>
                <c:pt idx="1">
                  <c:v>Maîtrise d'ouvrage</c:v>
                </c:pt>
                <c:pt idx="2">
                  <c:v>Recherche-développement, études scientifiques et techniques (autre qu'informatique)</c:v>
                </c:pt>
                <c:pt idx="3">
                  <c:v>Études - Conseil et expertise</c:v>
                </c:pt>
                <c:pt idx="4">
                  <c:v>Production - Exploitation - Chantiers</c:v>
                </c:pt>
              </c:strCache>
            </c:strRef>
          </c:cat>
          <c:val>
            <c:numRef>
              <c:f>Feuil1!$C$2:$C$6</c:f>
              <c:numCache>
                <c:formatCode>0.0%</c:formatCode>
                <c:ptCount val="5"/>
                <c:pt idx="0">
                  <c:v>7.7586206896551727E-2</c:v>
                </c:pt>
                <c:pt idx="1">
                  <c:v>8.6206896551724144E-2</c:v>
                </c:pt>
                <c:pt idx="2">
                  <c:v>0.11206896551724138</c:v>
                </c:pt>
                <c:pt idx="3">
                  <c:v>8.6206896551724144E-2</c:v>
                </c:pt>
                <c:pt idx="4">
                  <c:v>0.28448275862068967</c:v>
                </c:pt>
              </c:numCache>
            </c:numRef>
          </c:val>
          <c:extLst xmlns:c16r2="http://schemas.microsoft.com/office/drawing/2015/06/chart">
            <c:ext xmlns:c16="http://schemas.microsoft.com/office/drawing/2014/chart" uri="{C3380CC4-5D6E-409C-BE32-E72D297353CC}">
              <c16:uniqueId val="{00000001-EF6C-4E90-8FB2-5E6F6F35901F}"/>
            </c:ext>
          </c:extLst>
        </c:ser>
        <c:ser>
          <c:idx val="2"/>
          <c:order val="2"/>
          <c:tx>
            <c:strRef>
              <c:f>Feuil1!$D$1</c:f>
              <c:strCache>
                <c:ptCount val="1"/>
                <c:pt idx="0">
                  <c:v>Enquête 2016</c:v>
                </c:pt>
              </c:strCache>
            </c:strRef>
          </c:tx>
          <c:spPr>
            <a:solidFill>
              <a:schemeClr val="accent4"/>
            </a:solidFill>
            <a:ln>
              <a:noFill/>
            </a:ln>
            <a:effectLst/>
          </c:spPr>
          <c:invertIfNegative val="0"/>
          <c:cat>
            <c:strRef>
              <c:f>Feuil1!$A$2:$A$6</c:f>
              <c:strCache>
                <c:ptCount val="5"/>
                <c:pt idx="0">
                  <c:v>Études et développement en systèmes d'information</c:v>
                </c:pt>
                <c:pt idx="1">
                  <c:v>Maîtrise d'ouvrage</c:v>
                </c:pt>
                <c:pt idx="2">
                  <c:v>Recherche-développement, études scientifiques et techniques (autre qu'informatique)</c:v>
                </c:pt>
                <c:pt idx="3">
                  <c:v>Études - Conseil et expertise</c:v>
                </c:pt>
                <c:pt idx="4">
                  <c:v>Production - Exploitation - Chantiers</c:v>
                </c:pt>
              </c:strCache>
            </c:strRef>
          </c:cat>
          <c:val>
            <c:numRef>
              <c:f>Feuil1!$D$2:$D$6</c:f>
              <c:numCache>
                <c:formatCode>0.0%</c:formatCode>
                <c:ptCount val="5"/>
                <c:pt idx="0">
                  <c:v>5.2631578947368418E-2</c:v>
                </c:pt>
                <c:pt idx="1">
                  <c:v>0.10526315789473684</c:v>
                </c:pt>
                <c:pt idx="2">
                  <c:v>7.8947368421052627E-2</c:v>
                </c:pt>
                <c:pt idx="3">
                  <c:v>0.11052631578947368</c:v>
                </c:pt>
                <c:pt idx="4">
                  <c:v>0.20526315789473684</c:v>
                </c:pt>
              </c:numCache>
            </c:numRef>
          </c:val>
          <c:extLst xmlns:c16r2="http://schemas.microsoft.com/office/drawing/2015/06/chart">
            <c:ext xmlns:c16="http://schemas.microsoft.com/office/drawing/2014/chart" uri="{C3380CC4-5D6E-409C-BE32-E72D297353CC}">
              <c16:uniqueId val="{00000002-EF6C-4E90-8FB2-5E6F6F35901F}"/>
            </c:ext>
          </c:extLst>
        </c:ser>
        <c:ser>
          <c:idx val="3"/>
          <c:order val="3"/>
          <c:tx>
            <c:strRef>
              <c:f>Feuil1!$E$1</c:f>
              <c:strCache>
                <c:ptCount val="1"/>
                <c:pt idx="0">
                  <c:v>Enquête 2017</c:v>
                </c:pt>
              </c:strCache>
            </c:strRef>
          </c:tx>
          <c:spPr>
            <a:solidFill>
              <a:schemeClr val="accent6"/>
            </a:solidFill>
            <a:ln>
              <a:noFill/>
            </a:ln>
            <a:effectLst/>
          </c:spPr>
          <c:invertIfNegative val="0"/>
          <c:cat>
            <c:strRef>
              <c:f>Feuil1!$A$2:$A$6</c:f>
              <c:strCache>
                <c:ptCount val="5"/>
                <c:pt idx="0">
                  <c:v>Études et développement en systèmes d'information</c:v>
                </c:pt>
                <c:pt idx="1">
                  <c:v>Maîtrise d'ouvrage</c:v>
                </c:pt>
                <c:pt idx="2">
                  <c:v>Recherche-développement, études scientifiques et techniques (autre qu'informatique)</c:v>
                </c:pt>
                <c:pt idx="3">
                  <c:v>Études - Conseil et expertise</c:v>
                </c:pt>
                <c:pt idx="4">
                  <c:v>Production - Exploitation - Chantiers</c:v>
                </c:pt>
              </c:strCache>
            </c:strRef>
          </c:cat>
          <c:val>
            <c:numRef>
              <c:f>Feuil1!$E$2:$E$6</c:f>
              <c:numCache>
                <c:formatCode>0.0%</c:formatCode>
                <c:ptCount val="5"/>
                <c:pt idx="0">
                  <c:v>1.9047619047619049E-2</c:v>
                </c:pt>
                <c:pt idx="1">
                  <c:v>8.0952380952380956E-2</c:v>
                </c:pt>
                <c:pt idx="2">
                  <c:v>8.0952380952380956E-2</c:v>
                </c:pt>
                <c:pt idx="3">
                  <c:v>0.12380952380952381</c:v>
                </c:pt>
                <c:pt idx="4">
                  <c:v>0.35714285714285715</c:v>
                </c:pt>
              </c:numCache>
            </c:numRef>
          </c:val>
          <c:extLst xmlns:c16r2="http://schemas.microsoft.com/office/drawing/2015/06/chart">
            <c:ext xmlns:c16="http://schemas.microsoft.com/office/drawing/2014/chart" uri="{C3380CC4-5D6E-409C-BE32-E72D297353CC}">
              <c16:uniqueId val="{00000003-EF6C-4E90-8FB2-5E6F6F35901F}"/>
            </c:ext>
          </c:extLst>
        </c:ser>
        <c:ser>
          <c:idx val="4"/>
          <c:order val="4"/>
          <c:tx>
            <c:strRef>
              <c:f>Feuil1!$F$1</c:f>
              <c:strCache>
                <c:ptCount val="1"/>
                <c:pt idx="0">
                  <c:v>Enquête 2018</c:v>
                </c:pt>
              </c:strCache>
            </c:strRef>
          </c:tx>
          <c:spPr>
            <a:solidFill>
              <a:srgbClr val="D763A0"/>
            </a:solidFill>
            <a:ln>
              <a:noFill/>
            </a:ln>
            <a:effectLst/>
          </c:spPr>
          <c:invertIfNegative val="0"/>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oundRectCallout">
                    <a:avLst/>
                  </a:prstGeom>
                  <a:noFill/>
                  <a:ln>
                    <a:noFill/>
                  </a:ln>
                </c15:spPr>
                <c15:layout/>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Études et développement en systèmes d'information</c:v>
                </c:pt>
                <c:pt idx="1">
                  <c:v>Maîtrise d'ouvrage</c:v>
                </c:pt>
                <c:pt idx="2">
                  <c:v>Recherche-développement, études scientifiques et techniques (autre qu'informatique)</c:v>
                </c:pt>
                <c:pt idx="3">
                  <c:v>Études - Conseil et expertise</c:v>
                </c:pt>
                <c:pt idx="4">
                  <c:v>Production - Exploitation - Chantiers</c:v>
                </c:pt>
              </c:strCache>
            </c:strRef>
          </c:cat>
          <c:val>
            <c:numRef>
              <c:f>Feuil1!$F$2:$F$6</c:f>
              <c:numCache>
                <c:formatCode>0.0%</c:formatCode>
                <c:ptCount val="5"/>
                <c:pt idx="0">
                  <c:v>8.3743842364532015E-2</c:v>
                </c:pt>
                <c:pt idx="1">
                  <c:v>8.3743842364532015E-2</c:v>
                </c:pt>
                <c:pt idx="2">
                  <c:v>9.8522167487684734E-2</c:v>
                </c:pt>
                <c:pt idx="3">
                  <c:v>0.10344827586206896</c:v>
                </c:pt>
                <c:pt idx="4">
                  <c:v>0.28078817733990147</c:v>
                </c:pt>
              </c:numCache>
            </c:numRef>
          </c:val>
          <c:extLst xmlns:c16r2="http://schemas.microsoft.com/office/drawing/2015/06/chart">
            <c:ext xmlns:c16="http://schemas.microsoft.com/office/drawing/2014/chart" uri="{C3380CC4-5D6E-409C-BE32-E72D297353CC}">
              <c16:uniqueId val="{00000004-EF6C-4E90-8FB2-5E6F6F35901F}"/>
            </c:ext>
          </c:extLst>
        </c:ser>
        <c:dLbls>
          <c:showLegendKey val="0"/>
          <c:showVal val="0"/>
          <c:showCatName val="0"/>
          <c:showSerName val="0"/>
          <c:showPercent val="0"/>
          <c:showBubbleSize val="0"/>
        </c:dLbls>
        <c:gapWidth val="182"/>
        <c:axId val="180715072"/>
        <c:axId val="182924608"/>
      </c:barChart>
      <c:catAx>
        <c:axId val="1807150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0"/>
          <a:lstStyle/>
          <a:p>
            <a:pPr>
              <a:defRPr sz="1197" b="0" i="0" u="none" strike="noStrike" kern="1200" baseline="0">
                <a:solidFill>
                  <a:schemeClr val="tx1">
                    <a:lumMod val="65000"/>
                    <a:lumOff val="35000"/>
                  </a:schemeClr>
                </a:solidFill>
                <a:latin typeface="+mn-lt"/>
                <a:ea typeface="+mn-ea"/>
                <a:cs typeface="+mn-cs"/>
              </a:defRPr>
            </a:pPr>
            <a:endParaRPr lang="fr-FR"/>
          </a:p>
        </c:txPr>
        <c:crossAx val="182924608"/>
        <c:crosses val="autoZero"/>
        <c:auto val="1"/>
        <c:lblAlgn val="ctr"/>
        <c:lblOffset val="150"/>
        <c:noMultiLvlLbl val="0"/>
      </c:catAx>
      <c:valAx>
        <c:axId val="18292460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1807150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a:noFill/>
    </a:ln>
    <a:effectLst/>
  </c:spPr>
  <c:txPr>
    <a:bodyPr/>
    <a:lstStyle/>
    <a:p>
      <a:pPr>
        <a:defRPr/>
      </a:pPr>
      <a:endParaRPr lang="fr-FR"/>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all" baseline="0">
                <a:solidFill>
                  <a:schemeClr val="tx1">
                    <a:lumMod val="65000"/>
                    <a:lumOff val="35000"/>
                  </a:schemeClr>
                </a:solidFill>
                <a:latin typeface="+mn-lt"/>
                <a:ea typeface="+mn-ea"/>
                <a:cs typeface="+mn-cs"/>
              </a:defRPr>
            </a:pPr>
            <a:r>
              <a:rPr lang="en-US" sz="2200" b="1" i="0" baseline="0" dirty="0" smtClean="0"/>
              <a:t>Promo 2017</a:t>
            </a:r>
            <a:endParaRPr lang="en-US" sz="2200" b="1" i="0" baseline="0" dirty="0"/>
          </a:p>
        </c:rich>
      </c:tx>
      <c:layout>
        <c:manualLayout>
          <c:xMode val="edge"/>
          <c:yMode val="edge"/>
          <c:x val="1.6488574454804422E-2"/>
          <c:y val="2.2938913457735578E-4"/>
        </c:manualLayout>
      </c:layout>
      <c:overlay val="0"/>
      <c:spPr>
        <a:noFill/>
        <a:ln>
          <a:noFill/>
        </a:ln>
        <a:effectLst/>
      </c:spPr>
      <c:txPr>
        <a:bodyPr rot="0" spcFirstLastPara="1" vertOverflow="ellipsis" vert="horz" wrap="square" anchor="ctr" anchorCtr="1"/>
        <a:lstStyle/>
        <a:p>
          <a:pPr>
            <a:defRPr sz="1862" b="0" i="0" u="none" strike="noStrike" kern="1200" cap="all" baseline="0">
              <a:solidFill>
                <a:schemeClr val="tx1">
                  <a:lumMod val="65000"/>
                  <a:lumOff val="35000"/>
                </a:schemeClr>
              </a:solidFill>
              <a:latin typeface="+mn-lt"/>
              <a:ea typeface="+mn-ea"/>
              <a:cs typeface="+mn-cs"/>
            </a:defRPr>
          </a:pPr>
          <a:endParaRPr lang="fr-FR"/>
        </a:p>
      </c:txPr>
    </c:title>
    <c:autoTitleDeleted val="0"/>
    <c:plotArea>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solidFill>
      <a:schemeClr val="bg1"/>
    </a:solidFill>
    <a:ln>
      <a:solidFill>
        <a:schemeClr val="lt1">
          <a:hueOff val="0"/>
          <a:satOff val="0"/>
          <a:lumOff val="0"/>
        </a:schemeClr>
      </a:solidFill>
    </a:ln>
    <a:effectLst/>
  </c:spPr>
  <c:txPr>
    <a:bodyPr/>
    <a:lstStyle/>
    <a:p>
      <a:pPr>
        <a:defRPr/>
      </a:pPr>
      <a:endParaRPr lang="fr-F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02780511811023"/>
          <c:y val="4.403696904989915E-2"/>
          <c:w val="0.79728001968503937"/>
          <c:h val="0.79574583751228523"/>
        </c:manualLayout>
      </c:layout>
      <c:barChart>
        <c:barDir val="bar"/>
        <c:grouping val="clustered"/>
        <c:varyColors val="0"/>
        <c:ser>
          <c:idx val="0"/>
          <c:order val="0"/>
          <c:tx>
            <c:strRef>
              <c:f>Feuil1!$B$1</c:f>
              <c:strCache>
                <c:ptCount val="1"/>
                <c:pt idx="0">
                  <c:v>Enquête 2014</c:v>
                </c:pt>
              </c:strCache>
            </c:strRef>
          </c:tx>
          <c:spPr>
            <a:solidFill>
              <a:schemeClr val="accent2"/>
            </a:solidFill>
            <a:ln>
              <a:noFill/>
            </a:ln>
            <a:effectLst/>
          </c:spPr>
          <c:invertIfNegative val="0"/>
          <c:cat>
            <c:strRef>
              <c:f>Feuil1!$A$2:$A$6</c:f>
              <c:strCache>
                <c:ptCount val="5"/>
                <c:pt idx="0">
                  <c:v>Qualité, hygiène, sécurité, environnement, normalisation, certification</c:v>
                </c:pt>
                <c:pt idx="1">
                  <c:v>Administration, gestion, finance, comptabilité</c:v>
                </c:pt>
                <c:pt idx="2">
                  <c:v>Achats, approvisionnements, logistique</c:v>
                </c:pt>
                <c:pt idx="3">
                  <c:v>Commercial(e) (dont ingénieur(e) d'affaire)</c:v>
                </c:pt>
                <c:pt idx="4">
                  <c:v>Méthodes, contrôle de production, maintenance</c:v>
                </c:pt>
              </c:strCache>
            </c:strRef>
          </c:cat>
          <c:val>
            <c:numRef>
              <c:f>Feuil1!$B$2:$B$6</c:f>
              <c:numCache>
                <c:formatCode>0.0%</c:formatCode>
                <c:ptCount val="5"/>
                <c:pt idx="0">
                  <c:v>0</c:v>
                </c:pt>
                <c:pt idx="1">
                  <c:v>2.7210884353741496E-2</c:v>
                </c:pt>
                <c:pt idx="2">
                  <c:v>5.4421768707482991E-2</c:v>
                </c:pt>
                <c:pt idx="3">
                  <c:v>4.7619047619047616E-2</c:v>
                </c:pt>
                <c:pt idx="4">
                  <c:v>4.7619047619047616E-2</c:v>
                </c:pt>
              </c:numCache>
            </c:numRef>
          </c:val>
          <c:extLst xmlns:c16r2="http://schemas.microsoft.com/office/drawing/2015/06/chart">
            <c:ext xmlns:c16="http://schemas.microsoft.com/office/drawing/2014/chart" uri="{C3380CC4-5D6E-409C-BE32-E72D297353CC}">
              <c16:uniqueId val="{00000000-A075-444A-BBF1-E4D2B83DEC21}"/>
            </c:ext>
          </c:extLst>
        </c:ser>
        <c:ser>
          <c:idx val="1"/>
          <c:order val="1"/>
          <c:tx>
            <c:strRef>
              <c:f>Feuil1!$C$1</c:f>
              <c:strCache>
                <c:ptCount val="1"/>
                <c:pt idx="0">
                  <c:v>Enquête 2015</c:v>
                </c:pt>
              </c:strCache>
            </c:strRef>
          </c:tx>
          <c:spPr>
            <a:solidFill>
              <a:schemeClr val="accent1"/>
            </a:solidFill>
            <a:ln>
              <a:noFill/>
            </a:ln>
            <a:effectLst/>
          </c:spPr>
          <c:invertIfNegative val="0"/>
          <c:cat>
            <c:strRef>
              <c:f>Feuil1!$A$2:$A$6</c:f>
              <c:strCache>
                <c:ptCount val="5"/>
                <c:pt idx="0">
                  <c:v>Qualité, hygiène, sécurité, environnement, normalisation, certification</c:v>
                </c:pt>
                <c:pt idx="1">
                  <c:v>Administration, gestion, finance, comptabilité</c:v>
                </c:pt>
                <c:pt idx="2">
                  <c:v>Achats, approvisionnements, logistique</c:v>
                </c:pt>
                <c:pt idx="3">
                  <c:v>Commercial(e) (dont ingénieur(e) d'affaire)</c:v>
                </c:pt>
                <c:pt idx="4">
                  <c:v>Méthodes, contrôle de production, maintenance</c:v>
                </c:pt>
              </c:strCache>
            </c:strRef>
          </c:cat>
          <c:val>
            <c:numRef>
              <c:f>Feuil1!$C$2:$C$6</c:f>
              <c:numCache>
                <c:formatCode>0.0%</c:formatCode>
                <c:ptCount val="5"/>
                <c:pt idx="0">
                  <c:v>0</c:v>
                </c:pt>
                <c:pt idx="1">
                  <c:v>0</c:v>
                </c:pt>
                <c:pt idx="2">
                  <c:v>3.4482758620689655E-2</c:v>
                </c:pt>
                <c:pt idx="3">
                  <c:v>4.3103448275862072E-2</c:v>
                </c:pt>
                <c:pt idx="4">
                  <c:v>6.8965517241379309E-2</c:v>
                </c:pt>
              </c:numCache>
            </c:numRef>
          </c:val>
          <c:extLst xmlns:c16r2="http://schemas.microsoft.com/office/drawing/2015/06/chart">
            <c:ext xmlns:c16="http://schemas.microsoft.com/office/drawing/2014/chart" uri="{C3380CC4-5D6E-409C-BE32-E72D297353CC}">
              <c16:uniqueId val="{00000001-A075-444A-BBF1-E4D2B83DEC21}"/>
            </c:ext>
          </c:extLst>
        </c:ser>
        <c:ser>
          <c:idx val="2"/>
          <c:order val="2"/>
          <c:tx>
            <c:strRef>
              <c:f>Feuil1!$D$1</c:f>
              <c:strCache>
                <c:ptCount val="1"/>
                <c:pt idx="0">
                  <c:v>Enquête 2016</c:v>
                </c:pt>
              </c:strCache>
            </c:strRef>
          </c:tx>
          <c:spPr>
            <a:solidFill>
              <a:schemeClr val="accent4"/>
            </a:solidFill>
            <a:ln>
              <a:noFill/>
            </a:ln>
            <a:effectLst/>
          </c:spPr>
          <c:invertIfNegative val="0"/>
          <c:cat>
            <c:strRef>
              <c:f>Feuil1!$A$2:$A$6</c:f>
              <c:strCache>
                <c:ptCount val="5"/>
                <c:pt idx="0">
                  <c:v>Qualité, hygiène, sécurité, environnement, normalisation, certification</c:v>
                </c:pt>
                <c:pt idx="1">
                  <c:v>Administration, gestion, finance, comptabilité</c:v>
                </c:pt>
                <c:pt idx="2">
                  <c:v>Achats, approvisionnements, logistique</c:v>
                </c:pt>
                <c:pt idx="3">
                  <c:v>Commercial(e) (dont ingénieur(e) d'affaire)</c:v>
                </c:pt>
                <c:pt idx="4">
                  <c:v>Méthodes, contrôle de production, maintenance</c:v>
                </c:pt>
              </c:strCache>
            </c:strRef>
          </c:cat>
          <c:val>
            <c:numRef>
              <c:f>Feuil1!$D$2:$D$6</c:f>
              <c:numCache>
                <c:formatCode>0.0%</c:formatCode>
                <c:ptCount val="5"/>
                <c:pt idx="0">
                  <c:v>4.2105263157894736E-2</c:v>
                </c:pt>
                <c:pt idx="1">
                  <c:v>1.5789473684210527E-2</c:v>
                </c:pt>
                <c:pt idx="2">
                  <c:v>4.2105263157894736E-2</c:v>
                </c:pt>
                <c:pt idx="3">
                  <c:v>6.8421052631578952E-2</c:v>
                </c:pt>
                <c:pt idx="4">
                  <c:v>4.736842105263158E-2</c:v>
                </c:pt>
              </c:numCache>
            </c:numRef>
          </c:val>
          <c:extLst xmlns:c16r2="http://schemas.microsoft.com/office/drawing/2015/06/chart">
            <c:ext xmlns:c16="http://schemas.microsoft.com/office/drawing/2014/chart" uri="{C3380CC4-5D6E-409C-BE32-E72D297353CC}">
              <c16:uniqueId val="{00000002-A075-444A-BBF1-E4D2B83DEC21}"/>
            </c:ext>
          </c:extLst>
        </c:ser>
        <c:ser>
          <c:idx val="3"/>
          <c:order val="3"/>
          <c:tx>
            <c:strRef>
              <c:f>Feuil1!$E$1</c:f>
              <c:strCache>
                <c:ptCount val="1"/>
                <c:pt idx="0">
                  <c:v>Enquête 2017</c:v>
                </c:pt>
              </c:strCache>
            </c:strRef>
          </c:tx>
          <c:spPr>
            <a:solidFill>
              <a:schemeClr val="accent6"/>
            </a:solidFill>
            <a:ln>
              <a:noFill/>
            </a:ln>
            <a:effectLst/>
          </c:spPr>
          <c:invertIfNegative val="0"/>
          <c:cat>
            <c:strRef>
              <c:f>Feuil1!$A$2:$A$6</c:f>
              <c:strCache>
                <c:ptCount val="5"/>
                <c:pt idx="0">
                  <c:v>Qualité, hygiène, sécurité, environnement, normalisation, certification</c:v>
                </c:pt>
                <c:pt idx="1">
                  <c:v>Administration, gestion, finance, comptabilité</c:v>
                </c:pt>
                <c:pt idx="2">
                  <c:v>Achats, approvisionnements, logistique</c:v>
                </c:pt>
                <c:pt idx="3">
                  <c:v>Commercial(e) (dont ingénieur(e) d'affaire)</c:v>
                </c:pt>
                <c:pt idx="4">
                  <c:v>Méthodes, contrôle de production, maintenance</c:v>
                </c:pt>
              </c:strCache>
            </c:strRef>
          </c:cat>
          <c:val>
            <c:numRef>
              <c:f>Feuil1!$E$2:$E$6</c:f>
              <c:numCache>
                <c:formatCode>0.0%</c:formatCode>
                <c:ptCount val="5"/>
                <c:pt idx="0">
                  <c:v>2.8571428571428571E-2</c:v>
                </c:pt>
                <c:pt idx="1">
                  <c:v>2.8571428571428571E-2</c:v>
                </c:pt>
                <c:pt idx="2">
                  <c:v>6.1904761904761907E-2</c:v>
                </c:pt>
                <c:pt idx="3">
                  <c:v>7.1428571428571425E-2</c:v>
                </c:pt>
                <c:pt idx="4">
                  <c:v>6.1904761904761907E-2</c:v>
                </c:pt>
              </c:numCache>
            </c:numRef>
          </c:val>
          <c:extLst xmlns:c16r2="http://schemas.microsoft.com/office/drawing/2015/06/chart">
            <c:ext xmlns:c16="http://schemas.microsoft.com/office/drawing/2014/chart" uri="{C3380CC4-5D6E-409C-BE32-E72D297353CC}">
              <c16:uniqueId val="{00000003-A075-444A-BBF1-E4D2B83DEC21}"/>
            </c:ext>
          </c:extLst>
        </c:ser>
        <c:ser>
          <c:idx val="4"/>
          <c:order val="4"/>
          <c:tx>
            <c:strRef>
              <c:f>Feuil1!$F$1</c:f>
              <c:strCache>
                <c:ptCount val="1"/>
                <c:pt idx="0">
                  <c:v>Enquête 2018</c:v>
                </c:pt>
              </c:strCache>
            </c:strRef>
          </c:tx>
          <c:spPr>
            <a:solidFill>
              <a:srgbClr val="D763A0"/>
            </a:solidFill>
            <a:ln>
              <a:noFill/>
            </a:ln>
            <a:effectLst/>
          </c:spPr>
          <c:invertIfNegative val="0"/>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oundRectCallout">
                    <a:avLst/>
                  </a:prstGeom>
                  <a:noFill/>
                  <a:ln>
                    <a:noFill/>
                  </a:ln>
                </c15:spPr>
                <c15:layout/>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Qualité, hygiène, sécurité, environnement, normalisation, certification</c:v>
                </c:pt>
                <c:pt idx="1">
                  <c:v>Administration, gestion, finance, comptabilité</c:v>
                </c:pt>
                <c:pt idx="2">
                  <c:v>Achats, approvisionnements, logistique</c:v>
                </c:pt>
                <c:pt idx="3">
                  <c:v>Commercial(e) (dont ingénieur(e) d'affaire)</c:v>
                </c:pt>
                <c:pt idx="4">
                  <c:v>Méthodes, contrôle de production, maintenance</c:v>
                </c:pt>
              </c:strCache>
            </c:strRef>
          </c:cat>
          <c:val>
            <c:numRef>
              <c:f>Feuil1!$F$2:$F$6</c:f>
              <c:numCache>
                <c:formatCode>0.0%</c:formatCode>
                <c:ptCount val="5"/>
                <c:pt idx="0">
                  <c:v>1.9704433497536946E-2</c:v>
                </c:pt>
                <c:pt idx="1">
                  <c:v>3.4482758620689655E-2</c:v>
                </c:pt>
                <c:pt idx="2">
                  <c:v>5.4187192118226604E-2</c:v>
                </c:pt>
                <c:pt idx="3">
                  <c:v>6.4039408866995079E-2</c:v>
                </c:pt>
                <c:pt idx="4">
                  <c:v>6.8965517241379309E-2</c:v>
                </c:pt>
              </c:numCache>
            </c:numRef>
          </c:val>
          <c:extLst xmlns:c16r2="http://schemas.microsoft.com/office/drawing/2015/06/chart">
            <c:ext xmlns:c16="http://schemas.microsoft.com/office/drawing/2014/chart" uri="{C3380CC4-5D6E-409C-BE32-E72D297353CC}">
              <c16:uniqueId val="{00000004-A075-444A-BBF1-E4D2B83DEC21}"/>
            </c:ext>
          </c:extLst>
        </c:ser>
        <c:dLbls>
          <c:showLegendKey val="0"/>
          <c:showVal val="0"/>
          <c:showCatName val="0"/>
          <c:showSerName val="0"/>
          <c:showPercent val="0"/>
          <c:showBubbleSize val="0"/>
        </c:dLbls>
        <c:gapWidth val="182"/>
        <c:axId val="248447824"/>
        <c:axId val="248448384"/>
      </c:barChart>
      <c:catAx>
        <c:axId val="2484478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0"/>
          <a:lstStyle/>
          <a:p>
            <a:pPr>
              <a:defRPr sz="1197" b="0" i="0" u="none" strike="noStrike" kern="1200" baseline="0">
                <a:solidFill>
                  <a:schemeClr val="tx1">
                    <a:lumMod val="65000"/>
                    <a:lumOff val="35000"/>
                  </a:schemeClr>
                </a:solidFill>
                <a:latin typeface="+mn-lt"/>
                <a:ea typeface="+mn-ea"/>
                <a:cs typeface="+mn-cs"/>
              </a:defRPr>
            </a:pPr>
            <a:endParaRPr lang="fr-FR"/>
          </a:p>
        </c:txPr>
        <c:crossAx val="248448384"/>
        <c:crosses val="autoZero"/>
        <c:auto val="1"/>
        <c:lblAlgn val="ctr"/>
        <c:lblOffset val="100"/>
        <c:noMultiLvlLbl val="0"/>
      </c:catAx>
      <c:valAx>
        <c:axId val="2484483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2484478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a:noFill/>
    </a:ln>
    <a:effectLst/>
  </c:spPr>
  <c:txPr>
    <a:bodyPr/>
    <a:lstStyle/>
    <a:p>
      <a:pPr>
        <a:defRPr/>
      </a:pPr>
      <a:endParaRPr lang="fr-FR"/>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Hommes</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tx>
            <c:strRef>
              <c:f>Feuil1!$B$1</c:f>
              <c:strCache>
                <c:ptCount val="1"/>
                <c:pt idx="0">
                  <c:v>Hommes</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840B-4910-A580-5E7233E4C529}"/>
              </c:ext>
            </c:extLst>
          </c:dPt>
          <c:dPt>
            <c:idx val="1"/>
            <c:bubble3D val="0"/>
            <c:spPr>
              <a:solidFill>
                <a:schemeClr val="accent5">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CE7F-48A0-8557-2E6831875132}"/>
              </c:ext>
            </c:extLst>
          </c:dPt>
          <c:dLbls>
            <c:dLbl>
              <c:idx val="0"/>
              <c:numFmt formatCode="0.0%"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Feuil1!$A$2:$A$3</c:f>
              <c:strCache>
                <c:ptCount val="2"/>
                <c:pt idx="0">
                  <c:v>Cadre</c:v>
                </c:pt>
                <c:pt idx="1">
                  <c:v>Non cadre</c:v>
                </c:pt>
              </c:strCache>
            </c:strRef>
          </c:cat>
          <c:val>
            <c:numRef>
              <c:f>Feuil1!$B$2:$B$3</c:f>
              <c:numCache>
                <c:formatCode>0.00%</c:formatCode>
                <c:ptCount val="2"/>
                <c:pt idx="0">
                  <c:v>0.95299999999999996</c:v>
                </c:pt>
                <c:pt idx="1">
                  <c:v>4.7E-2</c:v>
                </c:pt>
              </c:numCache>
            </c:numRef>
          </c:val>
          <c:extLst xmlns:c16r2="http://schemas.microsoft.com/office/drawing/2015/06/chart">
            <c:ext xmlns:c16="http://schemas.microsoft.com/office/drawing/2014/chart" uri="{C3380CC4-5D6E-409C-BE32-E72D297353CC}">
              <c16:uniqueId val="{00000000-CE7F-48A0-8557-2E683187513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Femmes</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tx>
            <c:strRef>
              <c:f>Feuil1!$B$1</c:f>
              <c:strCache>
                <c:ptCount val="1"/>
                <c:pt idx="0">
                  <c:v>Hommes</c:v>
                </c:pt>
              </c:strCache>
            </c:strRef>
          </c:tx>
          <c:dPt>
            <c:idx val="0"/>
            <c:bubble3D val="0"/>
            <c:spPr>
              <a:solidFill>
                <a:srgbClr val="D763A0"/>
              </a:solidFill>
              <a:ln w="19050">
                <a:solidFill>
                  <a:schemeClr val="lt1"/>
                </a:solidFill>
              </a:ln>
              <a:effectLst/>
            </c:spPr>
            <c:extLst xmlns:c16r2="http://schemas.microsoft.com/office/drawing/2015/06/chart">
              <c:ext xmlns:c16="http://schemas.microsoft.com/office/drawing/2014/chart" uri="{C3380CC4-5D6E-409C-BE32-E72D297353CC}">
                <c16:uniqueId val="{00000001-3BB9-4E80-9E1E-B59BA36C9737}"/>
              </c:ext>
            </c:extLst>
          </c:dPt>
          <c:dPt>
            <c:idx val="1"/>
            <c:bubble3D val="0"/>
            <c:spPr>
              <a:solidFill>
                <a:srgbClr val="F2C0EE"/>
              </a:solidFill>
              <a:ln w="19050">
                <a:solidFill>
                  <a:schemeClr val="lt1"/>
                </a:solidFill>
              </a:ln>
              <a:effectLst/>
            </c:spPr>
            <c:extLst xmlns:c16r2="http://schemas.microsoft.com/office/drawing/2015/06/chart">
              <c:ext xmlns:c16="http://schemas.microsoft.com/office/drawing/2014/chart" uri="{C3380CC4-5D6E-409C-BE32-E72D297353CC}">
                <c16:uniqueId val="{00000003-3BB9-4E80-9E1E-B59BA36C9737}"/>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Feuil1!$A$2:$A$3</c:f>
              <c:strCache>
                <c:ptCount val="2"/>
                <c:pt idx="0">
                  <c:v>Cadre</c:v>
                </c:pt>
                <c:pt idx="1">
                  <c:v>Non cadre</c:v>
                </c:pt>
              </c:strCache>
            </c:strRef>
          </c:cat>
          <c:val>
            <c:numRef>
              <c:f>Feuil1!$B$2:$B$3</c:f>
              <c:numCache>
                <c:formatCode>0.00%</c:formatCode>
                <c:ptCount val="2"/>
                <c:pt idx="0">
                  <c:v>0.92500000000000004</c:v>
                </c:pt>
                <c:pt idx="1">
                  <c:v>7.4999999999999997E-2</c:v>
                </c:pt>
              </c:numCache>
            </c:numRef>
          </c:val>
          <c:extLst xmlns:c16r2="http://schemas.microsoft.com/office/drawing/2015/06/chart">
            <c:ext xmlns:c16="http://schemas.microsoft.com/office/drawing/2014/chart" uri="{C3380CC4-5D6E-409C-BE32-E72D297353CC}">
              <c16:uniqueId val="{00000004-3BB9-4E80-9E1E-B59BA36C973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Enquête 2014</c:v>
                </c:pt>
              </c:strCache>
            </c:strRef>
          </c:tx>
          <c:spPr>
            <a:solidFill>
              <a:schemeClr val="accent2"/>
            </a:solidFill>
            <a:ln>
              <a:noFill/>
            </a:ln>
            <a:effectLst/>
          </c:spPr>
          <c:invertIfNegative val="0"/>
          <c:cat>
            <c:strRef>
              <c:f>Feuil1!$A$2:$A$4</c:f>
              <c:strCache>
                <c:ptCount val="3"/>
                <c:pt idx="0">
                  <c:v>En recherche d'emploi</c:v>
                </c:pt>
                <c:pt idx="1">
                  <c:v>En poursuite d'études (Hors thèse)</c:v>
                </c:pt>
                <c:pt idx="2">
                  <c:v>En thèse</c:v>
                </c:pt>
              </c:strCache>
            </c:strRef>
          </c:cat>
          <c:val>
            <c:numRef>
              <c:f>Feuil1!$B$2:$B$4</c:f>
              <c:numCache>
                <c:formatCode>0.0%</c:formatCode>
                <c:ptCount val="3"/>
                <c:pt idx="0">
                  <c:v>0.2151394422310757</c:v>
                </c:pt>
                <c:pt idx="1">
                  <c:v>5.1999999999999998E-2</c:v>
                </c:pt>
                <c:pt idx="2">
                  <c:v>4.0000000000000001E-3</c:v>
                </c:pt>
              </c:numCache>
            </c:numRef>
          </c:val>
          <c:extLst xmlns:c16r2="http://schemas.microsoft.com/office/drawing/2015/06/chart">
            <c:ext xmlns:c16="http://schemas.microsoft.com/office/drawing/2014/chart" uri="{C3380CC4-5D6E-409C-BE32-E72D297353CC}">
              <c16:uniqueId val="{00000000-FD1F-45A1-B8D9-3C2EAB4F0946}"/>
            </c:ext>
          </c:extLst>
        </c:ser>
        <c:ser>
          <c:idx val="1"/>
          <c:order val="1"/>
          <c:tx>
            <c:strRef>
              <c:f>Feuil1!$C$1</c:f>
              <c:strCache>
                <c:ptCount val="1"/>
                <c:pt idx="0">
                  <c:v>Enquête 2015</c:v>
                </c:pt>
              </c:strCache>
            </c:strRef>
          </c:tx>
          <c:spPr>
            <a:solidFill>
              <a:schemeClr val="accent5"/>
            </a:solidFill>
            <a:ln>
              <a:noFill/>
            </a:ln>
            <a:effectLst/>
          </c:spPr>
          <c:invertIfNegative val="0"/>
          <c:cat>
            <c:strRef>
              <c:f>Feuil1!$A$2:$A$4</c:f>
              <c:strCache>
                <c:ptCount val="3"/>
                <c:pt idx="0">
                  <c:v>En recherche d'emploi</c:v>
                </c:pt>
                <c:pt idx="1">
                  <c:v>En poursuite d'études (Hors thèse)</c:v>
                </c:pt>
                <c:pt idx="2">
                  <c:v>En thèse</c:v>
                </c:pt>
              </c:strCache>
            </c:strRef>
          </c:cat>
          <c:val>
            <c:numRef>
              <c:f>Feuil1!$C$2:$C$4</c:f>
              <c:numCache>
                <c:formatCode>0.0%</c:formatCode>
                <c:ptCount val="3"/>
                <c:pt idx="0">
                  <c:v>0.29613733905579398</c:v>
                </c:pt>
                <c:pt idx="1">
                  <c:v>9.9000000000000005E-2</c:v>
                </c:pt>
                <c:pt idx="2">
                  <c:v>8.9999999999999993E-3</c:v>
                </c:pt>
              </c:numCache>
            </c:numRef>
          </c:val>
          <c:extLst xmlns:c16r2="http://schemas.microsoft.com/office/drawing/2015/06/chart">
            <c:ext xmlns:c16="http://schemas.microsoft.com/office/drawing/2014/chart" uri="{C3380CC4-5D6E-409C-BE32-E72D297353CC}">
              <c16:uniqueId val="{00000001-FD1F-45A1-B8D9-3C2EAB4F0946}"/>
            </c:ext>
          </c:extLst>
        </c:ser>
        <c:ser>
          <c:idx val="2"/>
          <c:order val="2"/>
          <c:tx>
            <c:strRef>
              <c:f>Feuil1!$D$1</c:f>
              <c:strCache>
                <c:ptCount val="1"/>
                <c:pt idx="0">
                  <c:v>Enquête 2016</c:v>
                </c:pt>
              </c:strCache>
            </c:strRef>
          </c:tx>
          <c:spPr>
            <a:solidFill>
              <a:schemeClr val="accent4"/>
            </a:solidFill>
            <a:ln>
              <a:noFill/>
            </a:ln>
            <a:effectLst/>
          </c:spPr>
          <c:invertIfNegative val="0"/>
          <c:cat>
            <c:strRef>
              <c:f>Feuil1!$A$2:$A$4</c:f>
              <c:strCache>
                <c:ptCount val="3"/>
                <c:pt idx="0">
                  <c:v>En recherche d'emploi</c:v>
                </c:pt>
                <c:pt idx="1">
                  <c:v>En poursuite d'études (Hors thèse)</c:v>
                </c:pt>
                <c:pt idx="2">
                  <c:v>En thèse</c:v>
                </c:pt>
              </c:strCache>
            </c:strRef>
          </c:cat>
          <c:val>
            <c:numRef>
              <c:f>Feuil1!$D$2:$D$4</c:f>
              <c:numCache>
                <c:formatCode>0.0%</c:formatCode>
                <c:ptCount val="3"/>
                <c:pt idx="0">
                  <c:v>0.20783132530120482</c:v>
                </c:pt>
                <c:pt idx="1">
                  <c:v>0.12</c:v>
                </c:pt>
                <c:pt idx="2">
                  <c:v>8.9999999999999993E-3</c:v>
                </c:pt>
              </c:numCache>
            </c:numRef>
          </c:val>
          <c:extLst xmlns:c16r2="http://schemas.microsoft.com/office/drawing/2015/06/chart">
            <c:ext xmlns:c16="http://schemas.microsoft.com/office/drawing/2014/chart" uri="{C3380CC4-5D6E-409C-BE32-E72D297353CC}">
              <c16:uniqueId val="{00000002-FD1F-45A1-B8D9-3C2EAB4F0946}"/>
            </c:ext>
          </c:extLst>
        </c:ser>
        <c:ser>
          <c:idx val="3"/>
          <c:order val="3"/>
          <c:tx>
            <c:strRef>
              <c:f>Feuil1!$E$1</c:f>
              <c:strCache>
                <c:ptCount val="1"/>
                <c:pt idx="0">
                  <c:v>Enquête 2017</c:v>
                </c:pt>
              </c:strCache>
            </c:strRef>
          </c:tx>
          <c:spPr>
            <a:solidFill>
              <a:srgbClr val="92D050"/>
            </a:solidFill>
            <a:ln>
              <a:noFill/>
            </a:ln>
            <a:effectLst/>
          </c:spPr>
          <c:invertIfNegative val="0"/>
          <c:dLbls>
            <c:dLbl>
              <c:idx val="0"/>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FD1F-45A1-B8D9-3C2EAB4F0946}"/>
                </c:ext>
                <c:ext xmlns:c15="http://schemas.microsoft.com/office/drawing/2012/chart" uri="{CE6537A1-D6FC-4f65-9D91-7224C49458BB}">
                  <c15:layout/>
                </c:ext>
              </c:extLst>
            </c:dLbl>
            <c:dLbl>
              <c:idx val="1"/>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FD1F-45A1-B8D9-3C2EAB4F0946}"/>
                </c:ext>
                <c:ext xmlns:c15="http://schemas.microsoft.com/office/drawing/2012/chart" uri="{CE6537A1-D6FC-4f65-9D91-7224C49458BB}">
                  <c15:layout/>
                </c:ext>
              </c:extLst>
            </c:dLbl>
            <c:dLbl>
              <c:idx val="2"/>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FD1F-45A1-B8D9-3C2EAB4F0946}"/>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fr-F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En recherche d'emploi</c:v>
                </c:pt>
                <c:pt idx="1">
                  <c:v>En poursuite d'études (Hors thèse)</c:v>
                </c:pt>
                <c:pt idx="2">
                  <c:v>En thèse</c:v>
                </c:pt>
              </c:strCache>
            </c:strRef>
          </c:cat>
          <c:val>
            <c:numRef>
              <c:f>Feuil1!$E$2:$E$4</c:f>
              <c:numCache>
                <c:formatCode>0.0%</c:formatCode>
                <c:ptCount val="3"/>
                <c:pt idx="0">
                  <c:v>0.18658892128279883</c:v>
                </c:pt>
                <c:pt idx="1">
                  <c:v>0.125</c:v>
                </c:pt>
                <c:pt idx="2">
                  <c:v>6.0000000000000001E-3</c:v>
                </c:pt>
              </c:numCache>
            </c:numRef>
          </c:val>
          <c:extLst xmlns:c16r2="http://schemas.microsoft.com/office/drawing/2015/06/chart">
            <c:ext xmlns:c16="http://schemas.microsoft.com/office/drawing/2014/chart" uri="{C3380CC4-5D6E-409C-BE32-E72D297353CC}">
              <c16:uniqueId val="{00000006-FD1F-45A1-B8D9-3C2EAB4F0946}"/>
            </c:ext>
          </c:extLst>
        </c:ser>
        <c:ser>
          <c:idx val="4"/>
          <c:order val="4"/>
          <c:tx>
            <c:strRef>
              <c:f>Feuil1!$F$1</c:f>
              <c:strCache>
                <c:ptCount val="1"/>
                <c:pt idx="0">
                  <c:v>Enquête 2018</c:v>
                </c:pt>
              </c:strCache>
            </c:strRef>
          </c:tx>
          <c:spPr>
            <a:solidFill>
              <a:srgbClr val="D763A0"/>
            </a:solidFill>
            <a:ln>
              <a:noFill/>
            </a:ln>
            <a:effectLst/>
          </c:spPr>
          <c:invertIfNegative val="0"/>
          <c:dLbls>
            <c:spPr>
              <a:solidFill>
                <a:prstClr val="white"/>
              </a:solidFill>
              <a:ln>
                <a:solidFill>
                  <a:prstClr val="black">
                    <a:lumMod val="25000"/>
                    <a:lumOff val="75000"/>
                  </a:prstClr>
                </a:solidFill>
              </a:ln>
              <a:effectLst/>
            </c:spPr>
            <c:txPr>
              <a:bodyPr rot="0" spcFirstLastPara="1" vertOverflow="clip" horzOverflow="clip" vert="horz" wrap="square" lIns="36576" tIns="18288" rIns="36576" bIns="18288" anchor="ctr" anchorCtr="1">
                <a:spAutoFit/>
              </a:bodyPr>
              <a:lstStyle/>
              <a:p>
                <a:pPr>
                  <a:defRPr sz="1600" b="0" i="0" u="none" strike="noStrike" kern="1200" baseline="0">
                    <a:solidFill>
                      <a:schemeClr val="dk1">
                        <a:lumMod val="65000"/>
                        <a:lumOff val="35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oundRectCallout">
                    <a:avLst/>
                  </a:prstGeom>
                  <a:noFill/>
                  <a:ln>
                    <a:noFill/>
                  </a:ln>
                </c15:spPr>
                <c15:layout/>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En recherche d'emploi</c:v>
                </c:pt>
                <c:pt idx="1">
                  <c:v>En poursuite d'études (Hors thèse)</c:v>
                </c:pt>
                <c:pt idx="2">
                  <c:v>En thèse</c:v>
                </c:pt>
              </c:strCache>
            </c:strRef>
          </c:cat>
          <c:val>
            <c:numRef>
              <c:f>Feuil1!$F$2:$F$4</c:f>
              <c:numCache>
                <c:formatCode>0.0%</c:formatCode>
                <c:ptCount val="3"/>
                <c:pt idx="0">
                  <c:v>0.13311688311688311</c:v>
                </c:pt>
                <c:pt idx="1">
                  <c:v>9.4E-2</c:v>
                </c:pt>
                <c:pt idx="2">
                  <c:v>3.0000000000000001E-3</c:v>
                </c:pt>
              </c:numCache>
            </c:numRef>
          </c:val>
          <c:extLst xmlns:c16r2="http://schemas.microsoft.com/office/drawing/2015/06/chart">
            <c:ext xmlns:c16="http://schemas.microsoft.com/office/drawing/2014/chart" uri="{C3380CC4-5D6E-409C-BE32-E72D297353CC}">
              <c16:uniqueId val="{00000007-FD1F-45A1-B8D9-3C2EAB4F0946}"/>
            </c:ext>
          </c:extLst>
        </c:ser>
        <c:dLbls>
          <c:showLegendKey val="0"/>
          <c:showVal val="0"/>
          <c:showCatName val="0"/>
          <c:showSerName val="0"/>
          <c:showPercent val="0"/>
          <c:showBubbleSize val="0"/>
        </c:dLbls>
        <c:gapWidth val="219"/>
        <c:overlap val="-27"/>
        <c:axId val="182930768"/>
        <c:axId val="182931328"/>
      </c:barChart>
      <c:catAx>
        <c:axId val="182930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fr-FR"/>
          </a:p>
        </c:txPr>
        <c:crossAx val="182931328"/>
        <c:crosses val="autoZero"/>
        <c:auto val="1"/>
        <c:lblAlgn val="ctr"/>
        <c:lblOffset val="100"/>
        <c:noMultiLvlLbl val="0"/>
      </c:catAx>
      <c:valAx>
        <c:axId val="18293132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82930768"/>
        <c:crosses val="autoZero"/>
        <c:crossBetween val="between"/>
      </c:valAx>
      <c:spPr>
        <a:solidFill>
          <a:schemeClr val="bg1"/>
        </a:solid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a:noFill/>
    </a:ln>
    <a:effectLst/>
  </c:spPr>
  <c:txPr>
    <a:bodyPr/>
    <a:lstStyle/>
    <a:p>
      <a:pPr>
        <a:defRPr sz="1600" baseline="0"/>
      </a:pPr>
      <a:endParaRPr lang="fr-FR"/>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712567495362193E-2"/>
          <c:y val="9.9018935337015196E-2"/>
          <c:w val="0.93614599384744279"/>
          <c:h val="0.63687318718979546"/>
        </c:manualLayout>
      </c:layout>
      <c:barChart>
        <c:barDir val="col"/>
        <c:grouping val="clustered"/>
        <c:varyColors val="0"/>
        <c:ser>
          <c:idx val="0"/>
          <c:order val="0"/>
          <c:tx>
            <c:strRef>
              <c:f>Feuil1!$B$1</c:f>
              <c:strCache>
                <c:ptCount val="1"/>
                <c:pt idx="0">
                  <c:v>Enquête 2014</c:v>
                </c:pt>
              </c:strCache>
            </c:strRef>
          </c:tx>
          <c:spPr>
            <a:solidFill>
              <a:schemeClr val="accent2"/>
            </a:solidFill>
            <a:ln>
              <a:noFill/>
            </a:ln>
            <a:effectLst/>
          </c:spPr>
          <c:invertIfNegative val="0"/>
          <c:cat>
            <c:strRef>
              <c:f>Feuil1!$A$2:$A$3</c:f>
              <c:strCache>
                <c:ptCount val="2"/>
                <c:pt idx="0">
                  <c:v>En création d'entreprise</c:v>
                </c:pt>
                <c:pt idx="1">
                  <c:v>Sans activité volontairement</c:v>
                </c:pt>
              </c:strCache>
            </c:strRef>
          </c:cat>
          <c:val>
            <c:numRef>
              <c:f>Feuil1!$B$2:$B$3</c:f>
              <c:numCache>
                <c:formatCode>0.0%</c:formatCode>
                <c:ptCount val="2"/>
                <c:pt idx="0">
                  <c:v>7.9681274900398405E-3</c:v>
                </c:pt>
                <c:pt idx="1">
                  <c:v>1.9920318725099601E-2</c:v>
                </c:pt>
              </c:numCache>
            </c:numRef>
          </c:val>
          <c:extLst xmlns:c16r2="http://schemas.microsoft.com/office/drawing/2015/06/chart">
            <c:ext xmlns:c16="http://schemas.microsoft.com/office/drawing/2014/chart" uri="{C3380CC4-5D6E-409C-BE32-E72D297353CC}">
              <c16:uniqueId val="{00000000-A8C1-4392-949B-D1A6A72922E3}"/>
            </c:ext>
          </c:extLst>
        </c:ser>
        <c:ser>
          <c:idx val="1"/>
          <c:order val="1"/>
          <c:tx>
            <c:strRef>
              <c:f>Feuil1!$C$1</c:f>
              <c:strCache>
                <c:ptCount val="1"/>
                <c:pt idx="0">
                  <c:v>Enquête 2015</c:v>
                </c:pt>
              </c:strCache>
            </c:strRef>
          </c:tx>
          <c:spPr>
            <a:solidFill>
              <a:schemeClr val="accent5"/>
            </a:solidFill>
            <a:ln>
              <a:noFill/>
            </a:ln>
            <a:effectLst/>
          </c:spPr>
          <c:invertIfNegative val="0"/>
          <c:cat>
            <c:strRef>
              <c:f>Feuil1!$A$2:$A$3</c:f>
              <c:strCache>
                <c:ptCount val="2"/>
                <c:pt idx="0">
                  <c:v>En création d'entreprise</c:v>
                </c:pt>
                <c:pt idx="1">
                  <c:v>Sans activité volontairement</c:v>
                </c:pt>
              </c:strCache>
            </c:strRef>
          </c:cat>
          <c:val>
            <c:numRef>
              <c:f>Feuil1!$C$2:$C$3</c:f>
              <c:numCache>
                <c:formatCode>0.0%</c:formatCode>
                <c:ptCount val="2"/>
                <c:pt idx="0">
                  <c:v>4.2918454935622317E-3</c:v>
                </c:pt>
                <c:pt idx="1">
                  <c:v>3.0042918454935622E-2</c:v>
                </c:pt>
              </c:numCache>
            </c:numRef>
          </c:val>
          <c:extLst xmlns:c16r2="http://schemas.microsoft.com/office/drawing/2015/06/chart">
            <c:ext xmlns:c16="http://schemas.microsoft.com/office/drawing/2014/chart" uri="{C3380CC4-5D6E-409C-BE32-E72D297353CC}">
              <c16:uniqueId val="{00000001-A8C1-4392-949B-D1A6A72922E3}"/>
            </c:ext>
          </c:extLst>
        </c:ser>
        <c:ser>
          <c:idx val="2"/>
          <c:order val="2"/>
          <c:tx>
            <c:strRef>
              <c:f>Feuil1!$D$1</c:f>
              <c:strCache>
                <c:ptCount val="1"/>
                <c:pt idx="0">
                  <c:v>Enquête 2016</c:v>
                </c:pt>
              </c:strCache>
            </c:strRef>
          </c:tx>
          <c:spPr>
            <a:solidFill>
              <a:schemeClr val="accent4"/>
            </a:solidFill>
            <a:ln>
              <a:noFill/>
            </a:ln>
            <a:effectLst/>
          </c:spPr>
          <c:invertIfNegative val="0"/>
          <c:cat>
            <c:strRef>
              <c:f>Feuil1!$A$2:$A$3</c:f>
              <c:strCache>
                <c:ptCount val="2"/>
                <c:pt idx="0">
                  <c:v>En création d'entreprise</c:v>
                </c:pt>
                <c:pt idx="1">
                  <c:v>Sans activité volontairement</c:v>
                </c:pt>
              </c:strCache>
            </c:strRef>
          </c:cat>
          <c:val>
            <c:numRef>
              <c:f>Feuil1!$D$2:$D$3</c:f>
              <c:numCache>
                <c:formatCode>0.0%</c:formatCode>
                <c:ptCount val="2"/>
                <c:pt idx="0">
                  <c:v>0</c:v>
                </c:pt>
                <c:pt idx="1">
                  <c:v>3.0120481927710843E-2</c:v>
                </c:pt>
              </c:numCache>
            </c:numRef>
          </c:val>
          <c:extLst xmlns:c16r2="http://schemas.microsoft.com/office/drawing/2015/06/chart">
            <c:ext xmlns:c16="http://schemas.microsoft.com/office/drawing/2014/chart" uri="{C3380CC4-5D6E-409C-BE32-E72D297353CC}">
              <c16:uniqueId val="{00000002-A8C1-4392-949B-D1A6A72922E3}"/>
            </c:ext>
          </c:extLst>
        </c:ser>
        <c:ser>
          <c:idx val="3"/>
          <c:order val="3"/>
          <c:tx>
            <c:strRef>
              <c:f>Feuil1!$E$1</c:f>
              <c:strCache>
                <c:ptCount val="1"/>
                <c:pt idx="0">
                  <c:v>Enquête 2017</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En création d'entreprise</c:v>
                </c:pt>
                <c:pt idx="1">
                  <c:v>Sans activité volontairement</c:v>
                </c:pt>
              </c:strCache>
            </c:strRef>
          </c:cat>
          <c:val>
            <c:numRef>
              <c:f>Feuil1!$E$2:$E$3</c:f>
              <c:numCache>
                <c:formatCode>0.0%</c:formatCode>
                <c:ptCount val="2"/>
                <c:pt idx="0">
                  <c:v>0</c:v>
                </c:pt>
                <c:pt idx="1">
                  <c:v>2.6239067055393587E-2</c:v>
                </c:pt>
              </c:numCache>
            </c:numRef>
          </c:val>
          <c:extLst xmlns:c16r2="http://schemas.microsoft.com/office/drawing/2015/06/chart">
            <c:ext xmlns:c16="http://schemas.microsoft.com/office/drawing/2014/chart" uri="{C3380CC4-5D6E-409C-BE32-E72D297353CC}">
              <c16:uniqueId val="{00000003-A8C1-4392-949B-D1A6A72922E3}"/>
            </c:ext>
          </c:extLst>
        </c:ser>
        <c:ser>
          <c:idx val="4"/>
          <c:order val="4"/>
          <c:tx>
            <c:strRef>
              <c:f>Feuil1!$F$1</c:f>
              <c:strCache>
                <c:ptCount val="1"/>
                <c:pt idx="0">
                  <c:v>Enquête 2018</c:v>
                </c:pt>
              </c:strCache>
            </c:strRef>
          </c:tx>
          <c:spPr>
            <a:solidFill>
              <a:srgbClr val="D763A0"/>
            </a:solidFill>
            <a:ln>
              <a:noFill/>
            </a:ln>
            <a:effectLst/>
          </c:spPr>
          <c:invertIfNegative val="0"/>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oundRectCallout">
                    <a:avLst/>
                  </a:prstGeom>
                  <a:noFill/>
                  <a:ln>
                    <a:noFill/>
                  </a:ln>
                </c15:spPr>
                <c15:layout/>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En création d'entreprise</c:v>
                </c:pt>
                <c:pt idx="1">
                  <c:v>Sans activité volontairement</c:v>
                </c:pt>
              </c:strCache>
            </c:strRef>
          </c:cat>
          <c:val>
            <c:numRef>
              <c:f>Feuil1!$F$2:$F$3</c:f>
              <c:numCache>
                <c:formatCode>0.0%</c:formatCode>
                <c:ptCount val="2"/>
                <c:pt idx="0">
                  <c:v>0</c:v>
                </c:pt>
                <c:pt idx="1">
                  <c:v>2.9000000000000001E-2</c:v>
                </c:pt>
              </c:numCache>
            </c:numRef>
          </c:val>
          <c:extLst xmlns:c16r2="http://schemas.microsoft.com/office/drawing/2015/06/chart">
            <c:ext xmlns:c16="http://schemas.microsoft.com/office/drawing/2014/chart" uri="{C3380CC4-5D6E-409C-BE32-E72D297353CC}">
              <c16:uniqueId val="{00000004-A8C1-4392-949B-D1A6A72922E3}"/>
            </c:ext>
          </c:extLst>
        </c:ser>
        <c:dLbls>
          <c:showLegendKey val="0"/>
          <c:showVal val="0"/>
          <c:showCatName val="0"/>
          <c:showSerName val="0"/>
          <c:showPercent val="0"/>
          <c:showBubbleSize val="0"/>
        </c:dLbls>
        <c:gapWidth val="219"/>
        <c:overlap val="-27"/>
        <c:axId val="184674000"/>
        <c:axId val="184674560"/>
      </c:barChart>
      <c:catAx>
        <c:axId val="184674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crossAx val="184674560"/>
        <c:crosses val="autoZero"/>
        <c:auto val="1"/>
        <c:lblAlgn val="ctr"/>
        <c:lblOffset val="100"/>
        <c:noMultiLvlLbl val="0"/>
      </c:catAx>
      <c:valAx>
        <c:axId val="1846745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84674000"/>
        <c:crosses val="autoZero"/>
        <c:crossBetween val="between"/>
      </c:valAx>
      <c:spPr>
        <a:solidFill>
          <a:schemeClr val="bg1"/>
        </a:solidFill>
        <a:ln>
          <a:noFill/>
        </a:ln>
        <a:effectLst/>
      </c:spPr>
    </c:plotArea>
    <c:legend>
      <c:legendPos val="b"/>
      <c:layout>
        <c:manualLayout>
          <c:xMode val="edge"/>
          <c:yMode val="edge"/>
          <c:x val="0.11664286545869396"/>
          <c:y val="0.86224397919555495"/>
          <c:w val="0.72151824084246619"/>
          <c:h val="6.344094830336254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a:noFill/>
    </a:ln>
    <a:effectLst/>
  </c:spPr>
  <c:txPr>
    <a:bodyPr/>
    <a:lstStyle/>
    <a:p>
      <a:pPr>
        <a:defRPr/>
      </a:pPr>
      <a:endParaRPr lang="fr-FR"/>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sz="2000" dirty="0"/>
              <a:t>Enquête 2018</a:t>
            </a:r>
          </a:p>
        </c:rich>
      </c:tx>
      <c:layout>
        <c:manualLayout>
          <c:xMode val="edge"/>
          <c:yMode val="edge"/>
          <c:x val="0.40335845981815571"/>
          <c:y val="6.3926940639269403E-2"/>
        </c:manualLayout>
      </c:layout>
      <c:overlay val="0"/>
      <c:spPr>
        <a:noFill/>
        <a:ln>
          <a:noFill/>
        </a:ln>
        <a:effectLst/>
      </c:spPr>
    </c:title>
    <c:autoTitleDeleted val="0"/>
    <c:plotArea>
      <c:layout/>
      <c:pieChart>
        <c:varyColors val="1"/>
        <c:ser>
          <c:idx val="0"/>
          <c:order val="0"/>
          <c:tx>
            <c:strRef>
              <c:f>Feuil1!$B$1</c:f>
              <c:strCache>
                <c:ptCount val="1"/>
                <c:pt idx="0">
                  <c:v>Enquête 2018</c:v>
                </c:pt>
              </c:strCache>
            </c:strRef>
          </c:tx>
          <c:dPt>
            <c:idx val="0"/>
            <c:bubble3D val="0"/>
            <c:spPr>
              <a:solidFill>
                <a:schemeClr val="accent1"/>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CB74-4F53-9752-B99288F8F3B5}"/>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CB74-4F53-9752-B99288F8F3B5}"/>
              </c:ext>
            </c:extLst>
          </c:dPt>
          <c:dPt>
            <c:idx val="2"/>
            <c:bubble3D val="0"/>
            <c:spPr>
              <a:solidFill>
                <a:schemeClr val="accent3"/>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CB74-4F53-9752-B99288F8F3B5}"/>
              </c:ext>
            </c:extLst>
          </c:dPt>
          <c:dPt>
            <c:idx val="3"/>
            <c:bubble3D val="0"/>
            <c:spPr>
              <a:solidFill>
                <a:schemeClr val="accent4"/>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CB74-4F53-9752-B99288F8F3B5}"/>
              </c:ext>
            </c:extLst>
          </c:dPt>
          <c:dPt>
            <c:idx val="4"/>
            <c:bubble3D val="0"/>
            <c:spPr>
              <a:solidFill>
                <a:schemeClr val="accent5"/>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CB74-4F53-9752-B99288F8F3B5}"/>
              </c:ext>
            </c:extLst>
          </c:dPt>
          <c:dPt>
            <c:idx val="5"/>
            <c:bubble3D val="0"/>
            <c:spPr>
              <a:solidFill>
                <a:schemeClr val="accent6"/>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B-CB74-4F53-9752-B99288F8F3B5}"/>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D-CB74-4F53-9752-B99288F8F3B5}"/>
              </c:ext>
            </c:extLst>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fr-FR"/>
                </a:p>
              </c:txPr>
              <c:dLblPos val="outEnd"/>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1-CB74-4F53-9752-B99288F8F3B5}"/>
                </c:ext>
                <c:ext xmlns:c15="http://schemas.microsoft.com/office/drawing/2012/chart" uri="{CE6537A1-D6FC-4f65-9D91-7224C49458BB}">
                  <c15:spPr xmlns:c15="http://schemas.microsoft.com/office/drawing/2012/chart">
                    <a:prstGeom prst="rect">
                      <a:avLst/>
                    </a:prstGeom>
                  </c15:spPr>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2"/>
                      </a:solidFill>
                      <a:latin typeface="+mn-lt"/>
                      <a:ea typeface="+mn-ea"/>
                      <a:cs typeface="+mn-cs"/>
                    </a:defRPr>
                  </a:pPr>
                  <a:endParaRPr lang="fr-FR"/>
                </a:p>
              </c:txPr>
              <c:dLblPos val="outEnd"/>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3-CB74-4F53-9752-B99288F8F3B5}"/>
                </c:ext>
                <c:ext xmlns:c15="http://schemas.microsoft.com/office/drawing/2012/chart" uri="{CE6537A1-D6FC-4f65-9D91-7224C49458BB}">
                  <c15:spPr xmlns:c15="http://schemas.microsoft.com/office/drawing/2012/chart">
                    <a:prstGeom prst="rect">
                      <a:avLst/>
                    </a:prstGeom>
                  </c15:spPr>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solidFill>
                      <a:latin typeface="+mn-lt"/>
                      <a:ea typeface="+mn-ea"/>
                      <a:cs typeface="+mn-cs"/>
                    </a:defRPr>
                  </a:pPr>
                  <a:endParaRPr lang="fr-FR"/>
                </a:p>
              </c:txPr>
              <c:dLblPos val="outEnd"/>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5-CB74-4F53-9752-B99288F8F3B5}"/>
                </c:ext>
                <c:ext xmlns:c15="http://schemas.microsoft.com/office/drawing/2012/chart" uri="{CE6537A1-D6FC-4f65-9D91-7224C49458BB}">
                  <c15:spPr xmlns:c15="http://schemas.microsoft.com/office/drawing/2012/chart">
                    <a:prstGeom prst="rect">
                      <a:avLst/>
                    </a:prstGeom>
                  </c15:spPr>
                  <c15:layout/>
                </c:ext>
              </c:extLst>
            </c:dLbl>
            <c:dLbl>
              <c:idx val="3"/>
              <c:layout/>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solidFill>
                      <a:latin typeface="+mn-lt"/>
                      <a:ea typeface="+mn-ea"/>
                      <a:cs typeface="+mn-cs"/>
                    </a:defRPr>
                  </a:pPr>
                  <a:endParaRPr lang="fr-FR"/>
                </a:p>
              </c:txPr>
              <c:dLblPos val="outEnd"/>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7-CB74-4F53-9752-B99288F8F3B5}"/>
                </c:ext>
                <c:ext xmlns:c15="http://schemas.microsoft.com/office/drawing/2012/chart" uri="{CE6537A1-D6FC-4f65-9D91-7224C49458BB}">
                  <c15:spPr xmlns:c15="http://schemas.microsoft.com/office/drawing/2012/chart">
                    <a:prstGeom prst="rect">
                      <a:avLst/>
                    </a:prstGeom>
                  </c15:spPr>
                  <c15:layout/>
                </c:ext>
              </c:extLst>
            </c:dLbl>
            <c:dLbl>
              <c:idx val="4"/>
              <c:layout/>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5"/>
                      </a:solidFill>
                      <a:latin typeface="+mn-lt"/>
                      <a:ea typeface="+mn-ea"/>
                      <a:cs typeface="+mn-cs"/>
                    </a:defRPr>
                  </a:pPr>
                  <a:endParaRPr lang="fr-FR"/>
                </a:p>
              </c:txPr>
              <c:dLblPos val="outEnd"/>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9-CB74-4F53-9752-B99288F8F3B5}"/>
                </c:ext>
                <c:ext xmlns:c15="http://schemas.microsoft.com/office/drawing/2012/chart" uri="{CE6537A1-D6FC-4f65-9D91-7224C49458BB}">
                  <c15:spPr xmlns:c15="http://schemas.microsoft.com/office/drawing/2012/chart">
                    <a:prstGeom prst="rect">
                      <a:avLst/>
                    </a:prstGeom>
                  </c15:spPr>
                  <c15:layout/>
                </c:ext>
              </c:extLst>
            </c:dLbl>
            <c:dLbl>
              <c:idx val="5"/>
              <c:layout/>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6"/>
                      </a:solidFill>
                      <a:latin typeface="+mn-lt"/>
                      <a:ea typeface="+mn-ea"/>
                      <a:cs typeface="+mn-cs"/>
                    </a:defRPr>
                  </a:pPr>
                  <a:endParaRPr lang="fr-FR"/>
                </a:p>
              </c:txPr>
              <c:dLblPos val="outEnd"/>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B-CB74-4F53-9752-B99288F8F3B5}"/>
                </c:ext>
                <c:ext xmlns:c15="http://schemas.microsoft.com/office/drawing/2012/chart" uri="{CE6537A1-D6FC-4f65-9D91-7224C49458BB}">
                  <c15:spPr xmlns:c15="http://schemas.microsoft.com/office/drawing/2012/chart">
                    <a:prstGeom prst="rect">
                      <a:avLst/>
                    </a:prstGeom>
                  </c15:spPr>
                  <c15:layout/>
                </c:ext>
              </c:extLst>
            </c:dLbl>
            <c:dLbl>
              <c:idx val="6"/>
              <c:layout/>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lumMod val="60000"/>
                        </a:schemeClr>
                      </a:solidFill>
                      <a:latin typeface="+mn-lt"/>
                      <a:ea typeface="+mn-ea"/>
                      <a:cs typeface="+mn-cs"/>
                    </a:defRPr>
                  </a:pPr>
                  <a:endParaRPr lang="fr-FR"/>
                </a:p>
              </c:txPr>
              <c:dLblPos val="outEnd"/>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D-CB74-4F53-9752-B99288F8F3B5}"/>
                </c:ext>
                <c:ext xmlns:c15="http://schemas.microsoft.com/office/drawing/2012/chart" uri="{CE6537A1-D6FC-4f65-9D91-7224C49458BB}">
                  <c15:spPr xmlns:c15="http://schemas.microsoft.com/office/drawing/2012/chart">
                    <a:prstGeom prst="rect">
                      <a:avLst/>
                    </a:prstGeom>
                  </c15:spPr>
                  <c15:layout/>
                </c:ext>
              </c:extLst>
            </c:dLbl>
            <c:numFmt formatCode="0.0%" sourceLinked="0"/>
            <c:spPr>
              <a:noFill/>
              <a:ln>
                <a:noFill/>
              </a:ln>
              <a:effectLst/>
            </c:spPr>
            <c:dLblPos val="outEnd"/>
            <c:showLegendKey val="0"/>
            <c:showVal val="0"/>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Feuil1!$A$2:$A$8</c:f>
              <c:strCache>
                <c:ptCount val="7"/>
                <c:pt idx="0">
                  <c:v>Stage de fin d'études</c:v>
                </c:pt>
                <c:pt idx="1">
                  <c:v>Site internet Spécialisé</c:v>
                </c:pt>
                <c:pt idx="2">
                  <c:v>Chasseur de tête</c:v>
                </c:pt>
                <c:pt idx="3">
                  <c:v>Apprentissage (contrat dans Entr. d'accueil) </c:v>
                </c:pt>
                <c:pt idx="4">
                  <c:v>Réseaux sociaux professionnels </c:v>
                </c:pt>
                <c:pt idx="5">
                  <c:v>Candidature spontanée</c:v>
                </c:pt>
                <c:pt idx="6">
                  <c:v>Autres moyens </c:v>
                </c:pt>
              </c:strCache>
            </c:strRef>
          </c:cat>
          <c:val>
            <c:numRef>
              <c:f>Feuil1!$B$2:$B$8</c:f>
              <c:numCache>
                <c:formatCode>0.00%</c:formatCode>
                <c:ptCount val="7"/>
                <c:pt idx="0">
                  <c:v>0.45700000000000002</c:v>
                </c:pt>
                <c:pt idx="1">
                  <c:v>9.6000000000000002E-2</c:v>
                </c:pt>
                <c:pt idx="2">
                  <c:v>7.3999999999999996E-2</c:v>
                </c:pt>
                <c:pt idx="3">
                  <c:v>6.9000000000000006E-2</c:v>
                </c:pt>
                <c:pt idx="4">
                  <c:v>6.9000000000000006E-2</c:v>
                </c:pt>
                <c:pt idx="5">
                  <c:v>5.8999999999999997E-2</c:v>
                </c:pt>
                <c:pt idx="6">
                  <c:v>0.17599999999999999</c:v>
                </c:pt>
              </c:numCache>
            </c:numRef>
          </c:val>
          <c:extLst xmlns:c16r2="http://schemas.microsoft.com/office/drawing/2015/06/chart">
            <c:ext xmlns:c16="http://schemas.microsoft.com/office/drawing/2014/chart" uri="{C3380CC4-5D6E-409C-BE32-E72D297353CC}">
              <c16:uniqueId val="{0000000E-CB74-4F53-9752-B99288F8F3B5}"/>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all" baseline="0">
                <a:solidFill>
                  <a:schemeClr val="tx1">
                    <a:lumMod val="65000"/>
                    <a:lumOff val="35000"/>
                  </a:schemeClr>
                </a:solidFill>
                <a:latin typeface="+mn-lt"/>
                <a:ea typeface="+mn-ea"/>
                <a:cs typeface="+mn-cs"/>
              </a:defRPr>
            </a:pPr>
            <a:r>
              <a:rPr lang="en-US" sz="2200" b="1" i="0" baseline="0" dirty="0" smtClean="0"/>
              <a:t>Promo 2017</a:t>
            </a:r>
            <a:endParaRPr lang="en-US" sz="2200" b="1" i="0" baseline="0" dirty="0"/>
          </a:p>
        </c:rich>
      </c:tx>
      <c:layout>
        <c:manualLayout>
          <c:xMode val="edge"/>
          <c:yMode val="edge"/>
          <c:x val="1.6488574454804422E-2"/>
          <c:y val="2.2938913457735578E-4"/>
        </c:manualLayout>
      </c:layout>
      <c:overlay val="0"/>
      <c:spPr>
        <a:noFill/>
        <a:ln>
          <a:noFill/>
        </a:ln>
        <a:effectLst/>
      </c:spPr>
      <c:txPr>
        <a:bodyPr rot="0" spcFirstLastPara="1" vertOverflow="ellipsis" vert="horz" wrap="square" anchor="ctr" anchorCtr="1"/>
        <a:lstStyle/>
        <a:p>
          <a:pPr>
            <a:defRPr sz="1862" b="0" i="0" u="none" strike="noStrike" kern="1200" cap="all" baseline="0">
              <a:solidFill>
                <a:schemeClr val="tx1">
                  <a:lumMod val="65000"/>
                  <a:lumOff val="35000"/>
                </a:schemeClr>
              </a:solidFill>
              <a:latin typeface="+mn-lt"/>
              <a:ea typeface="+mn-ea"/>
              <a:cs typeface="+mn-cs"/>
            </a:defRPr>
          </a:pPr>
          <a:endParaRPr lang="fr-FR"/>
        </a:p>
      </c:txPr>
    </c:title>
    <c:autoTitleDeleted val="0"/>
    <c:plotArea>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solidFill>
      <a:schemeClr val="bg1"/>
    </a:solidFill>
    <a:ln>
      <a:solidFill>
        <a:schemeClr val="lt1">
          <a:hueOff val="0"/>
          <a:satOff val="0"/>
          <a:lumOff val="0"/>
        </a:schemeClr>
      </a:solid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718790518143709E-2"/>
          <c:y val="2.5772125583742419E-2"/>
          <c:w val="0.90913076101908585"/>
          <c:h val="0.7660654668797805"/>
        </c:manualLayout>
      </c:layout>
      <c:barChart>
        <c:barDir val="col"/>
        <c:grouping val="clustered"/>
        <c:varyColors val="0"/>
        <c:ser>
          <c:idx val="0"/>
          <c:order val="0"/>
          <c:tx>
            <c:strRef>
              <c:f>Feuil1!$B$1</c:f>
              <c:strCache>
                <c:ptCount val="1"/>
                <c:pt idx="0">
                  <c:v>Enquête 2014</c:v>
                </c:pt>
              </c:strCache>
            </c:strRef>
          </c:tx>
          <c:spPr>
            <a:solidFill>
              <a:schemeClr val="accent2"/>
            </a:solidFill>
            <a:ln>
              <a:noFill/>
            </a:ln>
            <a:effectLst/>
          </c:spPr>
          <c:invertIfNegative val="0"/>
          <c:cat>
            <c:strRef>
              <c:f>Feuil1!$A$2:$A$6</c:f>
              <c:strCache>
                <c:ptCount val="5"/>
                <c:pt idx="0">
                  <c:v>Construction, BTP</c:v>
                </c:pt>
                <c:pt idx="1">
                  <c:v>Sociétés de conseil, Bureaux d'études, Ingénierie</c:v>
                </c:pt>
                <c:pt idx="2">
                  <c:v>Activités informatiques et services d'information (TIC Services)</c:v>
                </c:pt>
                <c:pt idx="3">
                  <c:v>Énergie (Production et distribution d'électricité, de gaz, de vapeur et d'air conditionné)</c:v>
                </c:pt>
                <c:pt idx="4">
                  <c:v>Industrie automobile, aéronautique, navale, ferroviaire</c:v>
                </c:pt>
              </c:strCache>
            </c:strRef>
          </c:cat>
          <c:val>
            <c:numRef>
              <c:f>Feuil1!$B$2:$B$6</c:f>
              <c:numCache>
                <c:formatCode>0.0%</c:formatCode>
                <c:ptCount val="5"/>
                <c:pt idx="0">
                  <c:v>0.36423841059602646</c:v>
                </c:pt>
                <c:pt idx="1">
                  <c:v>9.1999999999999998E-2</c:v>
                </c:pt>
                <c:pt idx="2">
                  <c:v>4.5999999999999999E-2</c:v>
                </c:pt>
                <c:pt idx="3">
                  <c:v>0.13900000000000001</c:v>
                </c:pt>
                <c:pt idx="4">
                  <c:v>6.6225165562913912E-2</c:v>
                </c:pt>
              </c:numCache>
            </c:numRef>
          </c:val>
          <c:extLst xmlns:c16r2="http://schemas.microsoft.com/office/drawing/2015/06/chart">
            <c:ext xmlns:c16="http://schemas.microsoft.com/office/drawing/2014/chart" uri="{C3380CC4-5D6E-409C-BE32-E72D297353CC}">
              <c16:uniqueId val="{00000000-A728-4628-A80F-5E2AE4CAC6AD}"/>
            </c:ext>
          </c:extLst>
        </c:ser>
        <c:ser>
          <c:idx val="1"/>
          <c:order val="1"/>
          <c:tx>
            <c:strRef>
              <c:f>Feuil1!$C$1</c:f>
              <c:strCache>
                <c:ptCount val="1"/>
                <c:pt idx="0">
                  <c:v>Enquête 2015</c:v>
                </c:pt>
              </c:strCache>
            </c:strRef>
          </c:tx>
          <c:spPr>
            <a:solidFill>
              <a:schemeClr val="accent1"/>
            </a:solidFill>
            <a:ln>
              <a:noFill/>
            </a:ln>
            <a:effectLst/>
          </c:spPr>
          <c:invertIfNegative val="0"/>
          <c:cat>
            <c:strRef>
              <c:f>Feuil1!$A$2:$A$6</c:f>
              <c:strCache>
                <c:ptCount val="5"/>
                <c:pt idx="0">
                  <c:v>Construction, BTP</c:v>
                </c:pt>
                <c:pt idx="1">
                  <c:v>Sociétés de conseil, Bureaux d'études, Ingénierie</c:v>
                </c:pt>
                <c:pt idx="2">
                  <c:v>Activités informatiques et services d'information (TIC Services)</c:v>
                </c:pt>
                <c:pt idx="3">
                  <c:v>Énergie (Production et distribution d'électricité, de gaz, de vapeur et d'air conditionné)</c:v>
                </c:pt>
                <c:pt idx="4">
                  <c:v>Industrie automobile, aéronautique, navale, ferroviaire</c:v>
                </c:pt>
              </c:strCache>
            </c:strRef>
          </c:cat>
          <c:val>
            <c:numRef>
              <c:f>Feuil1!$C$2:$C$6</c:f>
              <c:numCache>
                <c:formatCode>0.0%</c:formatCode>
                <c:ptCount val="5"/>
                <c:pt idx="0">
                  <c:v>0.37190082644628097</c:v>
                </c:pt>
                <c:pt idx="1">
                  <c:v>0.11570247933884298</c:v>
                </c:pt>
                <c:pt idx="2">
                  <c:v>0.11570247933884298</c:v>
                </c:pt>
                <c:pt idx="3">
                  <c:v>2.4793388429752067E-2</c:v>
                </c:pt>
                <c:pt idx="4">
                  <c:v>6.6115702479338845E-2</c:v>
                </c:pt>
              </c:numCache>
            </c:numRef>
          </c:val>
          <c:extLst xmlns:c16r2="http://schemas.microsoft.com/office/drawing/2015/06/chart">
            <c:ext xmlns:c16="http://schemas.microsoft.com/office/drawing/2014/chart" uri="{C3380CC4-5D6E-409C-BE32-E72D297353CC}">
              <c16:uniqueId val="{00000001-A728-4628-A80F-5E2AE4CAC6AD}"/>
            </c:ext>
          </c:extLst>
        </c:ser>
        <c:ser>
          <c:idx val="2"/>
          <c:order val="2"/>
          <c:tx>
            <c:strRef>
              <c:f>Feuil1!$D$1</c:f>
              <c:strCache>
                <c:ptCount val="1"/>
                <c:pt idx="0">
                  <c:v>Enquête 2016</c:v>
                </c:pt>
              </c:strCache>
            </c:strRef>
          </c:tx>
          <c:spPr>
            <a:solidFill>
              <a:schemeClr val="accent4"/>
            </a:solidFill>
            <a:ln>
              <a:noFill/>
            </a:ln>
            <a:effectLst/>
          </c:spPr>
          <c:invertIfNegative val="0"/>
          <c:cat>
            <c:strRef>
              <c:f>Feuil1!$A$2:$A$6</c:f>
              <c:strCache>
                <c:ptCount val="5"/>
                <c:pt idx="0">
                  <c:v>Construction, BTP</c:v>
                </c:pt>
                <c:pt idx="1">
                  <c:v>Sociétés de conseil, Bureaux d'études, Ingénierie</c:v>
                </c:pt>
                <c:pt idx="2">
                  <c:v>Activités informatiques et services d'information (TIC Services)</c:v>
                </c:pt>
                <c:pt idx="3">
                  <c:v>Énergie (Production et distribution d'électricité, de gaz, de vapeur et d'air conditionné)</c:v>
                </c:pt>
                <c:pt idx="4">
                  <c:v>Industrie automobile, aéronautique, navale, ferroviaire</c:v>
                </c:pt>
              </c:strCache>
            </c:strRef>
          </c:cat>
          <c:val>
            <c:numRef>
              <c:f>Feuil1!$D$2:$D$6</c:f>
              <c:numCache>
                <c:formatCode>0.0%</c:formatCode>
                <c:ptCount val="5"/>
                <c:pt idx="0">
                  <c:v>0.316</c:v>
                </c:pt>
                <c:pt idx="1">
                  <c:v>0.111</c:v>
                </c:pt>
                <c:pt idx="2">
                  <c:v>8.4210526315789472E-2</c:v>
                </c:pt>
                <c:pt idx="3">
                  <c:v>3.1578947368421054E-2</c:v>
                </c:pt>
                <c:pt idx="4">
                  <c:v>6.8421052631578952E-2</c:v>
                </c:pt>
              </c:numCache>
            </c:numRef>
          </c:val>
          <c:extLst xmlns:c16r2="http://schemas.microsoft.com/office/drawing/2015/06/chart">
            <c:ext xmlns:c16="http://schemas.microsoft.com/office/drawing/2014/chart" uri="{C3380CC4-5D6E-409C-BE32-E72D297353CC}">
              <c16:uniqueId val="{00000002-A728-4628-A80F-5E2AE4CAC6AD}"/>
            </c:ext>
          </c:extLst>
        </c:ser>
        <c:ser>
          <c:idx val="3"/>
          <c:order val="3"/>
          <c:tx>
            <c:strRef>
              <c:f>Feuil1!$E$1</c:f>
              <c:strCache>
                <c:ptCount val="1"/>
                <c:pt idx="0">
                  <c:v>Enquête 2017</c:v>
                </c:pt>
              </c:strCache>
            </c:strRef>
          </c:tx>
          <c:spPr>
            <a:solidFill>
              <a:schemeClr val="accent6"/>
            </a:solidFill>
            <a:ln>
              <a:noFill/>
            </a:ln>
            <a:effectLst/>
          </c:spPr>
          <c:invertIfNegative val="0"/>
          <c:cat>
            <c:strRef>
              <c:f>Feuil1!$A$2:$A$6</c:f>
              <c:strCache>
                <c:ptCount val="5"/>
                <c:pt idx="0">
                  <c:v>Construction, BTP</c:v>
                </c:pt>
                <c:pt idx="1">
                  <c:v>Sociétés de conseil, Bureaux d'études, Ingénierie</c:v>
                </c:pt>
                <c:pt idx="2">
                  <c:v>Activités informatiques et services d'information (TIC Services)</c:v>
                </c:pt>
                <c:pt idx="3">
                  <c:v>Énergie (Production et distribution d'électricité, de gaz, de vapeur et d'air conditionné)</c:v>
                </c:pt>
                <c:pt idx="4">
                  <c:v>Industrie automobile, aéronautique, navale, ferroviaire</c:v>
                </c:pt>
              </c:strCache>
            </c:strRef>
          </c:cat>
          <c:val>
            <c:numRef>
              <c:f>Feuil1!$E$2:$E$6</c:f>
              <c:numCache>
                <c:formatCode>0.0%</c:formatCode>
                <c:ptCount val="5"/>
                <c:pt idx="0">
                  <c:v>0.43809523809523809</c:v>
                </c:pt>
                <c:pt idx="1">
                  <c:v>0.1</c:v>
                </c:pt>
                <c:pt idx="2">
                  <c:v>5.2380952380952382E-2</c:v>
                </c:pt>
                <c:pt idx="3">
                  <c:v>3.3333333333333333E-2</c:v>
                </c:pt>
                <c:pt idx="4">
                  <c:v>7.1428571428571425E-2</c:v>
                </c:pt>
              </c:numCache>
            </c:numRef>
          </c:val>
          <c:extLst xmlns:c16r2="http://schemas.microsoft.com/office/drawing/2015/06/chart">
            <c:ext xmlns:c16="http://schemas.microsoft.com/office/drawing/2014/chart" uri="{C3380CC4-5D6E-409C-BE32-E72D297353CC}">
              <c16:uniqueId val="{00000003-A728-4628-A80F-5E2AE4CAC6AD}"/>
            </c:ext>
          </c:extLst>
        </c:ser>
        <c:ser>
          <c:idx val="4"/>
          <c:order val="4"/>
          <c:tx>
            <c:strRef>
              <c:f>Feuil1!$F$1</c:f>
              <c:strCache>
                <c:ptCount val="1"/>
                <c:pt idx="0">
                  <c:v>Enquête 2018</c:v>
                </c:pt>
              </c:strCache>
            </c:strRef>
          </c:tx>
          <c:spPr>
            <a:solidFill>
              <a:srgbClr val="D763A0"/>
            </a:solidFill>
            <a:ln>
              <a:noFill/>
            </a:ln>
            <a:effectLst/>
          </c:spPr>
          <c:invertIfNegative val="0"/>
          <c:dLbls>
            <c:spPr>
              <a:solidFill>
                <a:prstClr val="white"/>
              </a:solidFill>
              <a:ln>
                <a:solidFill>
                  <a:prstClr val="black">
                    <a:lumMod val="25000"/>
                    <a:lumOff val="75000"/>
                  </a:prstClr>
                </a:solidFill>
              </a:ln>
              <a:effectLst/>
            </c:spPr>
            <c:txPr>
              <a:bodyPr rot="0" spcFirstLastPara="1" vertOverflow="clip" horzOverflow="clip" vert="horz" wrap="square" lIns="36576" tIns="18288" rIns="36576" bIns="18288"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oundRectCallout">
                    <a:avLst/>
                  </a:prstGeom>
                  <a:noFill/>
                  <a:ln>
                    <a:noFill/>
                  </a:ln>
                </c15:spPr>
                <c15:layout/>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Construction, BTP</c:v>
                </c:pt>
                <c:pt idx="1">
                  <c:v>Sociétés de conseil, Bureaux d'études, Ingénierie</c:v>
                </c:pt>
                <c:pt idx="2">
                  <c:v>Activités informatiques et services d'information (TIC Services)</c:v>
                </c:pt>
                <c:pt idx="3">
                  <c:v>Énergie (Production et distribution d'électricité, de gaz, de vapeur et d'air conditionné)</c:v>
                </c:pt>
                <c:pt idx="4">
                  <c:v>Industrie automobile, aéronautique, navale, ferroviaire</c:v>
                </c:pt>
              </c:strCache>
            </c:strRef>
          </c:cat>
          <c:val>
            <c:numRef>
              <c:f>Feuil1!$F$2:$F$6</c:f>
              <c:numCache>
                <c:formatCode>0.0%</c:formatCode>
                <c:ptCount val="5"/>
                <c:pt idx="0">
                  <c:v>0.43684210526315792</c:v>
                </c:pt>
                <c:pt idx="1">
                  <c:v>7.8947368421052627E-2</c:v>
                </c:pt>
                <c:pt idx="2">
                  <c:v>8.4210526315789472E-2</c:v>
                </c:pt>
                <c:pt idx="3">
                  <c:v>4.2105263157894736E-2</c:v>
                </c:pt>
                <c:pt idx="4">
                  <c:v>3.6842105263157891E-2</c:v>
                </c:pt>
              </c:numCache>
            </c:numRef>
          </c:val>
          <c:extLst xmlns:c16r2="http://schemas.microsoft.com/office/drawing/2015/06/chart">
            <c:ext xmlns:c16="http://schemas.microsoft.com/office/drawing/2014/chart" uri="{C3380CC4-5D6E-409C-BE32-E72D297353CC}">
              <c16:uniqueId val="{00000004-A728-4628-A80F-5E2AE4CAC6AD}"/>
            </c:ext>
          </c:extLst>
        </c:ser>
        <c:dLbls>
          <c:showLegendKey val="0"/>
          <c:showVal val="0"/>
          <c:showCatName val="0"/>
          <c:showSerName val="0"/>
          <c:showPercent val="0"/>
          <c:showBubbleSize val="0"/>
        </c:dLbls>
        <c:gapWidth val="182"/>
        <c:axId val="247998720"/>
        <c:axId val="247999280"/>
      </c:barChart>
      <c:catAx>
        <c:axId val="247998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0"/>
          <a:lstStyle/>
          <a:p>
            <a:pPr>
              <a:defRPr sz="1197" b="0" i="0" u="none" strike="noStrike" kern="1200" baseline="0">
                <a:solidFill>
                  <a:schemeClr val="tx1">
                    <a:lumMod val="65000"/>
                    <a:lumOff val="35000"/>
                  </a:schemeClr>
                </a:solidFill>
                <a:latin typeface="+mn-lt"/>
                <a:ea typeface="+mn-ea"/>
                <a:cs typeface="+mn-cs"/>
              </a:defRPr>
            </a:pPr>
            <a:endParaRPr lang="fr-FR"/>
          </a:p>
        </c:txPr>
        <c:crossAx val="247999280"/>
        <c:crosses val="autoZero"/>
        <c:auto val="1"/>
        <c:lblAlgn val="ctr"/>
        <c:lblOffset val="100"/>
        <c:noMultiLvlLbl val="0"/>
      </c:catAx>
      <c:valAx>
        <c:axId val="2479992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2479987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a:noFill/>
    </a:ln>
    <a:effectLst/>
  </c:spPr>
  <c:txPr>
    <a:bodyPr/>
    <a:lstStyle/>
    <a:p>
      <a:pPr>
        <a:defRPr/>
      </a:pPr>
      <a:endParaRPr lang="fr-FR"/>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all" baseline="0">
                <a:solidFill>
                  <a:schemeClr val="tx1">
                    <a:lumMod val="65000"/>
                    <a:lumOff val="35000"/>
                  </a:schemeClr>
                </a:solidFill>
                <a:latin typeface="+mn-lt"/>
                <a:ea typeface="+mn-ea"/>
                <a:cs typeface="+mn-cs"/>
              </a:defRPr>
            </a:pPr>
            <a:r>
              <a:rPr lang="en-US" sz="2200" b="1" i="0" baseline="0" dirty="0" smtClean="0"/>
              <a:t>Promo 2017</a:t>
            </a:r>
            <a:endParaRPr lang="en-US" sz="2200" b="1" i="0" baseline="0" dirty="0"/>
          </a:p>
        </c:rich>
      </c:tx>
      <c:layout>
        <c:manualLayout>
          <c:xMode val="edge"/>
          <c:yMode val="edge"/>
          <c:x val="1.6488574454804422E-2"/>
          <c:y val="2.2938913457735578E-4"/>
        </c:manualLayout>
      </c:layout>
      <c:overlay val="0"/>
      <c:spPr>
        <a:noFill/>
        <a:ln>
          <a:noFill/>
        </a:ln>
        <a:effectLst/>
      </c:spPr>
      <c:txPr>
        <a:bodyPr rot="0" spcFirstLastPara="1" vertOverflow="ellipsis" vert="horz" wrap="square" anchor="ctr" anchorCtr="1"/>
        <a:lstStyle/>
        <a:p>
          <a:pPr>
            <a:defRPr sz="1862" b="0" i="0" u="none" strike="noStrike" kern="1200" cap="all" baseline="0">
              <a:solidFill>
                <a:schemeClr val="tx1">
                  <a:lumMod val="65000"/>
                  <a:lumOff val="35000"/>
                </a:schemeClr>
              </a:solidFill>
              <a:latin typeface="+mn-lt"/>
              <a:ea typeface="+mn-ea"/>
              <a:cs typeface="+mn-cs"/>
            </a:defRPr>
          </a:pPr>
          <a:endParaRPr lang="fr-FR"/>
        </a:p>
      </c:txPr>
    </c:title>
    <c:autoTitleDeleted val="0"/>
    <c:plotArea>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solidFill>
      <a:schemeClr val="bg1"/>
    </a:solidFill>
    <a:ln>
      <a:solidFill>
        <a:schemeClr val="lt1">
          <a:hueOff val="0"/>
          <a:satOff val="0"/>
          <a:lumOff val="0"/>
        </a:schemeClr>
      </a:solidFill>
    </a:ln>
    <a:effectLst/>
  </c:spPr>
  <c:txPr>
    <a:bodyPr/>
    <a:lstStyle/>
    <a:p>
      <a:pPr>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218547326802617E-2"/>
          <c:y val="4.6320074483168744E-2"/>
          <c:w val="0.91663100279397891"/>
          <c:h val="0.81401068097844187"/>
        </c:manualLayout>
      </c:layout>
      <c:barChart>
        <c:barDir val="col"/>
        <c:grouping val="clustered"/>
        <c:varyColors val="0"/>
        <c:ser>
          <c:idx val="0"/>
          <c:order val="0"/>
          <c:tx>
            <c:strRef>
              <c:f>Feuil1!$B$1</c:f>
              <c:strCache>
                <c:ptCount val="1"/>
                <c:pt idx="0">
                  <c:v>Enquête 2014</c:v>
                </c:pt>
              </c:strCache>
            </c:strRef>
          </c:tx>
          <c:spPr>
            <a:solidFill>
              <a:schemeClr val="accent2"/>
            </a:solidFill>
            <a:ln>
              <a:noFill/>
            </a:ln>
            <a:effectLst/>
          </c:spPr>
          <c:invertIfNegative val="0"/>
          <c:cat>
            <c:strRef>
              <c:f>Feuil1!$A$2:$A$7</c:f>
              <c:strCache>
                <c:ptCount val="6"/>
                <c:pt idx="0">
                  <c:v>Activités immobilières</c:v>
                </c:pt>
                <c:pt idx="1">
                  <c:v>Autres industries (bois, imprimerie, fabrication, réparation et installation de machines et d'équipements, ...)</c:v>
                </c:pt>
                <c:pt idx="2">
                  <c:v>Commerce</c:v>
                </c:pt>
                <c:pt idx="3">
                  <c:v>Industrie agroalimentaire</c:v>
                </c:pt>
                <c:pt idx="4">
                  <c:v>Activités financières et d'assurance</c:v>
                </c:pt>
                <c:pt idx="5">
                  <c:v>Fabrication de textiles, industries de l'habillement, industrie du cuir et de la chaussure</c:v>
                </c:pt>
              </c:strCache>
            </c:strRef>
          </c:cat>
          <c:val>
            <c:numRef>
              <c:f>Feuil1!$B$2:$B$7</c:f>
              <c:numCache>
                <c:formatCode>0.0%</c:formatCode>
                <c:ptCount val="6"/>
                <c:pt idx="0">
                  <c:v>3.3000000000000002E-2</c:v>
                </c:pt>
                <c:pt idx="1">
                  <c:v>0</c:v>
                </c:pt>
                <c:pt idx="2">
                  <c:v>5.2999999999999999E-2</c:v>
                </c:pt>
                <c:pt idx="3">
                  <c:v>6.6225165562913907E-3</c:v>
                </c:pt>
                <c:pt idx="4">
                  <c:v>2.5999999999999999E-2</c:v>
                </c:pt>
                <c:pt idx="5">
                  <c:v>0</c:v>
                </c:pt>
              </c:numCache>
            </c:numRef>
          </c:val>
          <c:extLst xmlns:c16r2="http://schemas.microsoft.com/office/drawing/2015/06/chart">
            <c:ext xmlns:c16="http://schemas.microsoft.com/office/drawing/2014/chart" uri="{C3380CC4-5D6E-409C-BE32-E72D297353CC}">
              <c16:uniqueId val="{00000000-32BA-41D4-A99D-AAF7139D4B7A}"/>
            </c:ext>
          </c:extLst>
        </c:ser>
        <c:ser>
          <c:idx val="1"/>
          <c:order val="1"/>
          <c:tx>
            <c:strRef>
              <c:f>Feuil1!$C$1</c:f>
              <c:strCache>
                <c:ptCount val="1"/>
                <c:pt idx="0">
                  <c:v>Enquête 2015</c:v>
                </c:pt>
              </c:strCache>
            </c:strRef>
          </c:tx>
          <c:spPr>
            <a:solidFill>
              <a:schemeClr val="accent1"/>
            </a:solidFill>
            <a:ln>
              <a:noFill/>
            </a:ln>
            <a:effectLst/>
          </c:spPr>
          <c:invertIfNegative val="0"/>
          <c:cat>
            <c:strRef>
              <c:f>Feuil1!$A$2:$A$7</c:f>
              <c:strCache>
                <c:ptCount val="6"/>
                <c:pt idx="0">
                  <c:v>Activités immobilières</c:v>
                </c:pt>
                <c:pt idx="1">
                  <c:v>Autres industries (bois, imprimerie, fabrication, réparation et installation de machines et d'équipements, ...)</c:v>
                </c:pt>
                <c:pt idx="2">
                  <c:v>Commerce</c:v>
                </c:pt>
                <c:pt idx="3">
                  <c:v>Industrie agroalimentaire</c:v>
                </c:pt>
                <c:pt idx="4">
                  <c:v>Activités financières et d'assurance</c:v>
                </c:pt>
                <c:pt idx="5">
                  <c:v>Fabrication de textiles, industries de l'habillement, industrie du cuir et de la chaussure</c:v>
                </c:pt>
              </c:strCache>
            </c:strRef>
          </c:cat>
          <c:val>
            <c:numRef>
              <c:f>Feuil1!$C$2:$C$7</c:f>
              <c:numCache>
                <c:formatCode>0.0%</c:formatCode>
                <c:ptCount val="6"/>
                <c:pt idx="0">
                  <c:v>8.2644628099173556E-3</c:v>
                </c:pt>
                <c:pt idx="1">
                  <c:v>1.6528925619834711E-2</c:v>
                </c:pt>
                <c:pt idx="2">
                  <c:v>1.6528925619834711E-2</c:v>
                </c:pt>
                <c:pt idx="3">
                  <c:v>8.2644628099173556E-3</c:v>
                </c:pt>
                <c:pt idx="4">
                  <c:v>3.3057851239669422E-2</c:v>
                </c:pt>
                <c:pt idx="5">
                  <c:v>4.1322314049586778E-2</c:v>
                </c:pt>
              </c:numCache>
            </c:numRef>
          </c:val>
          <c:extLst xmlns:c16r2="http://schemas.microsoft.com/office/drawing/2015/06/chart">
            <c:ext xmlns:c16="http://schemas.microsoft.com/office/drawing/2014/chart" uri="{C3380CC4-5D6E-409C-BE32-E72D297353CC}">
              <c16:uniqueId val="{00000001-32BA-41D4-A99D-AAF7139D4B7A}"/>
            </c:ext>
          </c:extLst>
        </c:ser>
        <c:ser>
          <c:idx val="2"/>
          <c:order val="2"/>
          <c:tx>
            <c:strRef>
              <c:f>Feuil1!$D$1</c:f>
              <c:strCache>
                <c:ptCount val="1"/>
                <c:pt idx="0">
                  <c:v>Enquête 2016</c:v>
                </c:pt>
              </c:strCache>
            </c:strRef>
          </c:tx>
          <c:spPr>
            <a:solidFill>
              <a:schemeClr val="accent4"/>
            </a:solidFill>
            <a:ln>
              <a:noFill/>
            </a:ln>
            <a:effectLst/>
          </c:spPr>
          <c:invertIfNegative val="0"/>
          <c:cat>
            <c:strRef>
              <c:f>Feuil1!$A$2:$A$7</c:f>
              <c:strCache>
                <c:ptCount val="6"/>
                <c:pt idx="0">
                  <c:v>Activités immobilières</c:v>
                </c:pt>
                <c:pt idx="1">
                  <c:v>Autres industries (bois, imprimerie, fabrication, réparation et installation de machines et d'équipements, ...)</c:v>
                </c:pt>
                <c:pt idx="2">
                  <c:v>Commerce</c:v>
                </c:pt>
                <c:pt idx="3">
                  <c:v>Industrie agroalimentaire</c:v>
                </c:pt>
                <c:pt idx="4">
                  <c:v>Activités financières et d'assurance</c:v>
                </c:pt>
                <c:pt idx="5">
                  <c:v>Fabrication de textiles, industries de l'habillement, industrie du cuir et de la chaussure</c:v>
                </c:pt>
              </c:strCache>
            </c:strRef>
          </c:cat>
          <c:val>
            <c:numRef>
              <c:f>Feuil1!$D$2:$D$7</c:f>
              <c:numCache>
                <c:formatCode>0.0%</c:formatCode>
                <c:ptCount val="6"/>
                <c:pt idx="0">
                  <c:v>7.3684210526315783E-2</c:v>
                </c:pt>
                <c:pt idx="1">
                  <c:v>3.1578947368421054E-2</c:v>
                </c:pt>
                <c:pt idx="2">
                  <c:v>2.6315789473684209E-2</c:v>
                </c:pt>
                <c:pt idx="3">
                  <c:v>3.1578947368421054E-2</c:v>
                </c:pt>
                <c:pt idx="4">
                  <c:v>2.6315789473684209E-2</c:v>
                </c:pt>
                <c:pt idx="5">
                  <c:v>1.0526315789473684E-2</c:v>
                </c:pt>
              </c:numCache>
            </c:numRef>
          </c:val>
          <c:extLst xmlns:c16r2="http://schemas.microsoft.com/office/drawing/2015/06/chart">
            <c:ext xmlns:c16="http://schemas.microsoft.com/office/drawing/2014/chart" uri="{C3380CC4-5D6E-409C-BE32-E72D297353CC}">
              <c16:uniqueId val="{00000002-32BA-41D4-A99D-AAF7139D4B7A}"/>
            </c:ext>
          </c:extLst>
        </c:ser>
        <c:ser>
          <c:idx val="3"/>
          <c:order val="3"/>
          <c:tx>
            <c:strRef>
              <c:f>Feuil1!$E$1</c:f>
              <c:strCache>
                <c:ptCount val="1"/>
                <c:pt idx="0">
                  <c:v>Enquête 2017</c:v>
                </c:pt>
              </c:strCache>
            </c:strRef>
          </c:tx>
          <c:spPr>
            <a:solidFill>
              <a:schemeClr val="accent6"/>
            </a:solidFill>
            <a:ln>
              <a:noFill/>
            </a:ln>
            <a:effectLst/>
          </c:spPr>
          <c:invertIfNegative val="0"/>
          <c:cat>
            <c:strRef>
              <c:f>Feuil1!$A$2:$A$7</c:f>
              <c:strCache>
                <c:ptCount val="6"/>
                <c:pt idx="0">
                  <c:v>Activités immobilières</c:v>
                </c:pt>
                <c:pt idx="1">
                  <c:v>Autres industries (bois, imprimerie, fabrication, réparation et installation de machines et d'équipements, ...)</c:v>
                </c:pt>
                <c:pt idx="2">
                  <c:v>Commerce</c:v>
                </c:pt>
                <c:pt idx="3">
                  <c:v>Industrie agroalimentaire</c:v>
                </c:pt>
                <c:pt idx="4">
                  <c:v>Activités financières et d'assurance</c:v>
                </c:pt>
                <c:pt idx="5">
                  <c:v>Fabrication de textiles, industries de l'habillement, industrie du cuir et de la chaussure</c:v>
                </c:pt>
              </c:strCache>
            </c:strRef>
          </c:cat>
          <c:val>
            <c:numRef>
              <c:f>Feuil1!$E$2:$E$7</c:f>
              <c:numCache>
                <c:formatCode>0.0%</c:formatCode>
                <c:ptCount val="6"/>
                <c:pt idx="0">
                  <c:v>2.8571428571428571E-2</c:v>
                </c:pt>
                <c:pt idx="1">
                  <c:v>3.3333333333333333E-2</c:v>
                </c:pt>
                <c:pt idx="2">
                  <c:v>2.3809523809523808E-2</c:v>
                </c:pt>
                <c:pt idx="3">
                  <c:v>1.9047619047619049E-2</c:v>
                </c:pt>
                <c:pt idx="4">
                  <c:v>9.5238095238095247E-3</c:v>
                </c:pt>
                <c:pt idx="5">
                  <c:v>4.7619047619047616E-2</c:v>
                </c:pt>
              </c:numCache>
            </c:numRef>
          </c:val>
          <c:extLst xmlns:c16r2="http://schemas.microsoft.com/office/drawing/2015/06/chart">
            <c:ext xmlns:c16="http://schemas.microsoft.com/office/drawing/2014/chart" uri="{C3380CC4-5D6E-409C-BE32-E72D297353CC}">
              <c16:uniqueId val="{00000003-32BA-41D4-A99D-AAF7139D4B7A}"/>
            </c:ext>
          </c:extLst>
        </c:ser>
        <c:ser>
          <c:idx val="4"/>
          <c:order val="4"/>
          <c:tx>
            <c:strRef>
              <c:f>Feuil1!$F$1</c:f>
              <c:strCache>
                <c:ptCount val="1"/>
                <c:pt idx="0">
                  <c:v>Enquête 2018</c:v>
                </c:pt>
              </c:strCache>
            </c:strRef>
          </c:tx>
          <c:spPr>
            <a:solidFill>
              <a:srgbClr val="D763A0"/>
            </a:solidFill>
            <a:ln>
              <a:noFill/>
            </a:ln>
            <a:effectLst/>
          </c:spPr>
          <c:invertIfNegative val="0"/>
          <c:dLbls>
            <c:spPr>
              <a:solidFill>
                <a:prstClr val="white"/>
              </a:solidFill>
              <a:ln>
                <a:solidFill>
                  <a:prstClr val="black">
                    <a:lumMod val="25000"/>
                    <a:lumOff val="75000"/>
                  </a:prstClr>
                </a:solidFill>
              </a:ln>
              <a:effectLst/>
            </c:spPr>
            <c:txPr>
              <a:bodyPr rot="0" spcFirstLastPara="1" vertOverflow="clip" horzOverflow="clip" vert="horz" wrap="square" lIns="36576" tIns="18288" rIns="36576" bIns="18288"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oundRectCallout">
                    <a:avLst/>
                  </a:prstGeom>
                  <a:noFill/>
                  <a:ln>
                    <a:noFill/>
                  </a:ln>
                </c15:spPr>
                <c15:layout/>
                <c15:showLeaderLines val="1"/>
                <c15:leaderLines>
                  <c:spPr>
                    <a:ln w="9525" cap="flat" cmpd="sng" algn="ctr">
                      <a:solidFill>
                        <a:schemeClr val="tx1">
                          <a:lumMod val="35000"/>
                          <a:lumOff val="65000"/>
                        </a:schemeClr>
                      </a:solidFill>
                      <a:round/>
                    </a:ln>
                    <a:effectLst/>
                  </c:spPr>
                </c15:leaderLines>
              </c:ext>
            </c:extLst>
          </c:dLbls>
          <c:cat>
            <c:strRef>
              <c:f>Feuil1!$A$2:$A$7</c:f>
              <c:strCache>
                <c:ptCount val="6"/>
                <c:pt idx="0">
                  <c:v>Activités immobilières</c:v>
                </c:pt>
                <c:pt idx="1">
                  <c:v>Autres industries (bois, imprimerie, fabrication, réparation et installation de machines et d'équipements, ...)</c:v>
                </c:pt>
                <c:pt idx="2">
                  <c:v>Commerce</c:v>
                </c:pt>
                <c:pt idx="3">
                  <c:v>Industrie agroalimentaire</c:v>
                </c:pt>
                <c:pt idx="4">
                  <c:v>Activités financières et d'assurance</c:v>
                </c:pt>
                <c:pt idx="5">
                  <c:v>Fabrication de textiles, industries de l'habillement, industrie du cuir et de la chaussure</c:v>
                </c:pt>
              </c:strCache>
            </c:strRef>
          </c:cat>
          <c:val>
            <c:numRef>
              <c:f>Feuil1!$F$2:$F$7</c:f>
              <c:numCache>
                <c:formatCode>0.0%</c:formatCode>
                <c:ptCount val="6"/>
                <c:pt idx="0">
                  <c:v>1.0526315789473684E-2</c:v>
                </c:pt>
                <c:pt idx="1">
                  <c:v>2.6315789473684209E-2</c:v>
                </c:pt>
                <c:pt idx="2">
                  <c:v>2.6315789473684209E-2</c:v>
                </c:pt>
                <c:pt idx="3">
                  <c:v>2.6315789473684209E-2</c:v>
                </c:pt>
                <c:pt idx="4">
                  <c:v>3.6842105263157891E-2</c:v>
                </c:pt>
                <c:pt idx="5">
                  <c:v>3.6842105263157891E-2</c:v>
                </c:pt>
              </c:numCache>
            </c:numRef>
          </c:val>
          <c:extLst xmlns:c16r2="http://schemas.microsoft.com/office/drawing/2015/06/chart">
            <c:ext xmlns:c16="http://schemas.microsoft.com/office/drawing/2014/chart" uri="{C3380CC4-5D6E-409C-BE32-E72D297353CC}">
              <c16:uniqueId val="{00000004-32BA-41D4-A99D-AAF7139D4B7A}"/>
            </c:ext>
          </c:extLst>
        </c:ser>
        <c:dLbls>
          <c:showLegendKey val="0"/>
          <c:showVal val="0"/>
          <c:showCatName val="0"/>
          <c:showSerName val="0"/>
          <c:showPercent val="0"/>
          <c:showBubbleSize val="0"/>
        </c:dLbls>
        <c:gapWidth val="182"/>
        <c:axId val="183880128"/>
        <c:axId val="183880688"/>
      </c:barChart>
      <c:catAx>
        <c:axId val="18388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0"/>
          <a:lstStyle/>
          <a:p>
            <a:pPr>
              <a:defRPr sz="1197" b="0" i="0" u="none" strike="noStrike" kern="1200" baseline="0">
                <a:solidFill>
                  <a:schemeClr val="tx1">
                    <a:lumMod val="65000"/>
                    <a:lumOff val="35000"/>
                  </a:schemeClr>
                </a:solidFill>
                <a:latin typeface="+mn-lt"/>
                <a:ea typeface="+mn-ea"/>
                <a:cs typeface="+mn-cs"/>
              </a:defRPr>
            </a:pPr>
            <a:endParaRPr lang="fr-FR"/>
          </a:p>
        </c:txPr>
        <c:crossAx val="183880688"/>
        <c:crosses val="autoZero"/>
        <c:auto val="1"/>
        <c:lblAlgn val="ctr"/>
        <c:lblOffset val="100"/>
        <c:noMultiLvlLbl val="0"/>
      </c:catAx>
      <c:valAx>
        <c:axId val="1838806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1838801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a:noFill/>
    </a:ln>
    <a:effectLst/>
  </c:spPr>
  <c:txPr>
    <a:bodyPr/>
    <a:lstStyle/>
    <a:p>
      <a:pPr>
        <a:defRPr/>
      </a:pPr>
      <a:endParaRPr lang="fr-FR"/>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all" baseline="0">
                <a:solidFill>
                  <a:schemeClr val="tx1">
                    <a:lumMod val="65000"/>
                    <a:lumOff val="35000"/>
                  </a:schemeClr>
                </a:solidFill>
                <a:latin typeface="+mn-lt"/>
                <a:ea typeface="+mn-ea"/>
                <a:cs typeface="+mn-cs"/>
              </a:defRPr>
            </a:pPr>
            <a:r>
              <a:rPr lang="en-US" sz="2200" b="1" i="0" baseline="0" dirty="0" smtClean="0"/>
              <a:t>Promo 2017</a:t>
            </a:r>
            <a:endParaRPr lang="en-US" sz="2200" b="1" i="0" baseline="0" dirty="0"/>
          </a:p>
        </c:rich>
      </c:tx>
      <c:layout>
        <c:manualLayout>
          <c:xMode val="edge"/>
          <c:yMode val="edge"/>
          <c:x val="1.6488574454804422E-2"/>
          <c:y val="2.2938913457735578E-4"/>
        </c:manualLayout>
      </c:layout>
      <c:overlay val="0"/>
      <c:spPr>
        <a:noFill/>
        <a:ln>
          <a:noFill/>
        </a:ln>
        <a:effectLst/>
      </c:spPr>
      <c:txPr>
        <a:bodyPr rot="0" spcFirstLastPara="1" vertOverflow="ellipsis" vert="horz" wrap="square" anchor="ctr" anchorCtr="1"/>
        <a:lstStyle/>
        <a:p>
          <a:pPr>
            <a:defRPr sz="1862" b="0" i="0" u="none" strike="noStrike" kern="1200" cap="all" baseline="0">
              <a:solidFill>
                <a:schemeClr val="tx1">
                  <a:lumMod val="65000"/>
                  <a:lumOff val="35000"/>
                </a:schemeClr>
              </a:solidFill>
              <a:latin typeface="+mn-lt"/>
              <a:ea typeface="+mn-ea"/>
              <a:cs typeface="+mn-cs"/>
            </a:defRPr>
          </a:pPr>
          <a:endParaRPr lang="fr-FR"/>
        </a:p>
      </c:txPr>
    </c:title>
    <c:autoTitleDeleted val="0"/>
    <c:plotArea>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solidFill>
      <a:schemeClr val="bg1"/>
    </a:solidFill>
    <a:ln>
      <a:solidFill>
        <a:schemeClr val="lt1">
          <a:hueOff val="0"/>
          <a:satOff val="0"/>
          <a:lumOff val="0"/>
        </a:schemeClr>
      </a:solid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0A4B76-232F-41A3-A450-9F3EE22CA5F5}"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fr-FR"/>
        </a:p>
      </dgm:t>
    </dgm:pt>
    <dgm:pt modelId="{3E7F4014-9BCE-4330-91EA-8CC96F6F13C5}">
      <dgm:prSet phldrT="[Texte]"/>
      <dgm:spPr>
        <a:solidFill>
          <a:srgbClr val="D763A0"/>
        </a:solidFill>
      </dgm:spPr>
      <dgm:t>
        <a:bodyPr/>
        <a:lstStyle/>
        <a:p>
          <a:r>
            <a:rPr lang="fr-FR" dirty="0" smtClean="0"/>
            <a:t>44,3 %</a:t>
          </a:r>
          <a:endParaRPr lang="fr-FR" dirty="0"/>
        </a:p>
      </dgm:t>
    </dgm:pt>
    <dgm:pt modelId="{3FB63FFD-BB8B-4BC8-98BE-8C16FFF5F1AC}" type="parTrans" cxnId="{5FBC5810-90EC-4F0D-9DA6-F04E2C822ECC}">
      <dgm:prSet/>
      <dgm:spPr/>
      <dgm:t>
        <a:bodyPr/>
        <a:lstStyle/>
        <a:p>
          <a:endParaRPr lang="fr-FR"/>
        </a:p>
      </dgm:t>
    </dgm:pt>
    <dgm:pt modelId="{BA9771B9-CE63-42E0-9931-267301A10CEE}" type="sibTrans" cxnId="{5FBC5810-90EC-4F0D-9DA6-F04E2C822ECC}">
      <dgm:prSet/>
      <dgm:spPr/>
      <dgm:t>
        <a:bodyPr/>
        <a:lstStyle/>
        <a:p>
          <a:endParaRPr lang="fr-FR"/>
        </a:p>
      </dgm:t>
    </dgm:pt>
    <dgm:pt modelId="{1D09A7CD-CD54-4D77-851F-3D0F656FAEB4}">
      <dgm:prSet phldrT="[Texte]"/>
      <dgm:spPr/>
      <dgm:t>
        <a:bodyPr/>
        <a:lstStyle/>
        <a:p>
          <a:r>
            <a:rPr lang="fr-FR" dirty="0" smtClean="0"/>
            <a:t>Ile de France</a:t>
          </a:r>
          <a:endParaRPr lang="fr-FR" dirty="0"/>
        </a:p>
      </dgm:t>
    </dgm:pt>
    <dgm:pt modelId="{842E11C3-D698-43E1-B41B-79779B3B748B}" type="parTrans" cxnId="{303B43D2-F95F-476B-B830-4D88A4185C79}">
      <dgm:prSet/>
      <dgm:spPr/>
      <dgm:t>
        <a:bodyPr/>
        <a:lstStyle/>
        <a:p>
          <a:endParaRPr lang="fr-FR"/>
        </a:p>
      </dgm:t>
    </dgm:pt>
    <dgm:pt modelId="{A87605BC-D6F1-407B-8CBE-CEBE4528A3EE}" type="sibTrans" cxnId="{303B43D2-F95F-476B-B830-4D88A4185C79}">
      <dgm:prSet/>
      <dgm:spPr/>
      <dgm:t>
        <a:bodyPr/>
        <a:lstStyle/>
        <a:p>
          <a:endParaRPr lang="fr-FR"/>
        </a:p>
      </dgm:t>
    </dgm:pt>
    <dgm:pt modelId="{7B4725BD-666D-4FF0-AB84-1766E05DE77E}">
      <dgm:prSet phldrT="[Texte]"/>
      <dgm:spPr>
        <a:solidFill>
          <a:schemeClr val="accent2"/>
        </a:solidFill>
      </dgm:spPr>
      <dgm:t>
        <a:bodyPr/>
        <a:lstStyle/>
        <a:p>
          <a:r>
            <a:rPr lang="fr-FR" dirty="0" smtClean="0"/>
            <a:t>29,1 %</a:t>
          </a:r>
          <a:endParaRPr lang="fr-FR" dirty="0"/>
        </a:p>
      </dgm:t>
    </dgm:pt>
    <dgm:pt modelId="{58766551-E1B4-433A-A0D0-55F248B90157}" type="parTrans" cxnId="{25AA5B2A-E9C3-49F5-8295-8AE9817623E8}">
      <dgm:prSet/>
      <dgm:spPr/>
      <dgm:t>
        <a:bodyPr/>
        <a:lstStyle/>
        <a:p>
          <a:endParaRPr lang="fr-FR"/>
        </a:p>
      </dgm:t>
    </dgm:pt>
    <dgm:pt modelId="{B9769FE4-02D6-425F-A428-48D5DA04CE6B}" type="sibTrans" cxnId="{25AA5B2A-E9C3-49F5-8295-8AE9817623E8}">
      <dgm:prSet/>
      <dgm:spPr/>
      <dgm:t>
        <a:bodyPr/>
        <a:lstStyle/>
        <a:p>
          <a:endParaRPr lang="fr-FR"/>
        </a:p>
      </dgm:t>
    </dgm:pt>
    <dgm:pt modelId="{4FE040FF-7D8D-4A68-9FA7-85FB36533D00}">
      <dgm:prSet phldrT="[Texte]"/>
      <dgm:spPr/>
      <dgm:t>
        <a:bodyPr/>
        <a:lstStyle/>
        <a:p>
          <a:r>
            <a:rPr lang="fr-FR" dirty="0" smtClean="0"/>
            <a:t>Hauts de France</a:t>
          </a:r>
          <a:endParaRPr lang="fr-FR" dirty="0"/>
        </a:p>
      </dgm:t>
    </dgm:pt>
    <dgm:pt modelId="{3C19AEE2-3865-45C0-BFBC-DA5D671AB33F}" type="parTrans" cxnId="{0F9130C0-A340-4804-8154-29EF76B11237}">
      <dgm:prSet/>
      <dgm:spPr/>
      <dgm:t>
        <a:bodyPr/>
        <a:lstStyle/>
        <a:p>
          <a:endParaRPr lang="fr-FR"/>
        </a:p>
      </dgm:t>
    </dgm:pt>
    <dgm:pt modelId="{D27C824D-224D-4C8A-8539-D5EC9E2BD50F}" type="sibTrans" cxnId="{0F9130C0-A340-4804-8154-29EF76B11237}">
      <dgm:prSet/>
      <dgm:spPr/>
      <dgm:t>
        <a:bodyPr/>
        <a:lstStyle/>
        <a:p>
          <a:endParaRPr lang="fr-FR"/>
        </a:p>
      </dgm:t>
    </dgm:pt>
    <dgm:pt modelId="{22DBA081-AEBB-4307-A288-F5333FA1C43E}">
      <dgm:prSet phldrT="[Texte]"/>
      <dgm:spPr>
        <a:solidFill>
          <a:srgbClr val="7456A0"/>
        </a:solidFill>
      </dgm:spPr>
      <dgm:t>
        <a:bodyPr/>
        <a:lstStyle/>
        <a:p>
          <a:r>
            <a:rPr lang="fr-FR" dirty="0" smtClean="0"/>
            <a:t>9,9 %</a:t>
          </a:r>
          <a:endParaRPr lang="fr-FR" dirty="0"/>
        </a:p>
      </dgm:t>
    </dgm:pt>
    <dgm:pt modelId="{722AE894-6C4D-4EA7-B6FD-B9236EC9BB94}" type="parTrans" cxnId="{DAD09D97-4A76-420E-9556-8FF2983C7DDB}">
      <dgm:prSet/>
      <dgm:spPr/>
      <dgm:t>
        <a:bodyPr/>
        <a:lstStyle/>
        <a:p>
          <a:endParaRPr lang="fr-FR"/>
        </a:p>
      </dgm:t>
    </dgm:pt>
    <dgm:pt modelId="{E7F3BA06-3A87-4906-B82C-E396436B71E4}" type="sibTrans" cxnId="{DAD09D97-4A76-420E-9556-8FF2983C7DDB}">
      <dgm:prSet/>
      <dgm:spPr/>
      <dgm:t>
        <a:bodyPr/>
        <a:lstStyle/>
        <a:p>
          <a:endParaRPr lang="fr-FR"/>
        </a:p>
      </dgm:t>
    </dgm:pt>
    <dgm:pt modelId="{E6B545FA-8D3A-4718-B59D-14622F80509D}">
      <dgm:prSet phldrT="[Texte]"/>
      <dgm:spPr/>
      <dgm:t>
        <a:bodyPr/>
        <a:lstStyle/>
        <a:p>
          <a:r>
            <a:rPr lang="fr-FR" dirty="0" smtClean="0"/>
            <a:t>Etranger </a:t>
          </a:r>
          <a:endParaRPr lang="fr-FR" dirty="0"/>
        </a:p>
      </dgm:t>
    </dgm:pt>
    <dgm:pt modelId="{2DD609A5-5C45-4E19-8BFC-3DCB2300C1D9}" type="parTrans" cxnId="{3D082B19-C2A6-46DF-BC05-4D91B88170DE}">
      <dgm:prSet/>
      <dgm:spPr/>
      <dgm:t>
        <a:bodyPr/>
        <a:lstStyle/>
        <a:p>
          <a:endParaRPr lang="fr-FR"/>
        </a:p>
      </dgm:t>
    </dgm:pt>
    <dgm:pt modelId="{6511901B-92D3-4C94-8804-B97B02650FF2}" type="sibTrans" cxnId="{3D082B19-C2A6-46DF-BC05-4D91B88170DE}">
      <dgm:prSet/>
      <dgm:spPr/>
      <dgm:t>
        <a:bodyPr/>
        <a:lstStyle/>
        <a:p>
          <a:endParaRPr lang="fr-FR"/>
        </a:p>
      </dgm:t>
    </dgm:pt>
    <dgm:pt modelId="{5D062A02-4D30-4172-B08A-894804B69ED9}">
      <dgm:prSet phldrT="[Texte]"/>
      <dgm:spPr>
        <a:solidFill>
          <a:schemeClr val="accent6"/>
        </a:solidFill>
      </dgm:spPr>
      <dgm:t>
        <a:bodyPr/>
        <a:lstStyle/>
        <a:p>
          <a:r>
            <a:rPr lang="fr-FR" dirty="0" smtClean="0"/>
            <a:t>16,7 %</a:t>
          </a:r>
          <a:endParaRPr lang="fr-FR" dirty="0"/>
        </a:p>
      </dgm:t>
    </dgm:pt>
    <dgm:pt modelId="{07B879BA-5FE5-4872-B396-F8434DB6F571}" type="parTrans" cxnId="{86FF18CC-4A13-4AA3-A273-3547BAD8EB60}">
      <dgm:prSet/>
      <dgm:spPr/>
      <dgm:t>
        <a:bodyPr/>
        <a:lstStyle/>
        <a:p>
          <a:endParaRPr lang="fr-FR"/>
        </a:p>
      </dgm:t>
    </dgm:pt>
    <dgm:pt modelId="{9CFA18F8-3AF8-49DF-9B1B-8FEF9423D0D1}" type="sibTrans" cxnId="{86FF18CC-4A13-4AA3-A273-3547BAD8EB60}">
      <dgm:prSet/>
      <dgm:spPr/>
      <dgm:t>
        <a:bodyPr/>
        <a:lstStyle/>
        <a:p>
          <a:endParaRPr lang="fr-FR"/>
        </a:p>
      </dgm:t>
    </dgm:pt>
    <dgm:pt modelId="{343338C8-D759-4A57-AF20-CFB4BAD26581}">
      <dgm:prSet phldrT="[Texte]"/>
      <dgm:spPr/>
      <dgm:t>
        <a:bodyPr/>
        <a:lstStyle/>
        <a:p>
          <a:r>
            <a:rPr lang="fr-FR" dirty="0" smtClean="0"/>
            <a:t>Autres régions</a:t>
          </a:r>
          <a:endParaRPr lang="fr-FR" dirty="0"/>
        </a:p>
      </dgm:t>
    </dgm:pt>
    <dgm:pt modelId="{AF9B677F-F035-49F1-910E-AE3EEBE95883}" type="parTrans" cxnId="{792BDAFD-E96F-4529-881D-D03DC32F12D6}">
      <dgm:prSet/>
      <dgm:spPr/>
      <dgm:t>
        <a:bodyPr/>
        <a:lstStyle/>
        <a:p>
          <a:endParaRPr lang="fr-FR"/>
        </a:p>
      </dgm:t>
    </dgm:pt>
    <dgm:pt modelId="{BCA8A545-F365-4346-ADFF-0AFB6E91010A}" type="sibTrans" cxnId="{792BDAFD-E96F-4529-881D-D03DC32F12D6}">
      <dgm:prSet/>
      <dgm:spPr/>
      <dgm:t>
        <a:bodyPr/>
        <a:lstStyle/>
        <a:p>
          <a:endParaRPr lang="fr-FR"/>
        </a:p>
      </dgm:t>
    </dgm:pt>
    <dgm:pt modelId="{2D7A6CEC-CC5A-4F59-917F-B725F0DAD59E}" type="pres">
      <dgm:prSet presAssocID="{6C0A4B76-232F-41A3-A450-9F3EE22CA5F5}" presName="cycleMatrixDiagram" presStyleCnt="0">
        <dgm:presLayoutVars>
          <dgm:chMax val="1"/>
          <dgm:dir/>
          <dgm:animLvl val="lvl"/>
          <dgm:resizeHandles val="exact"/>
        </dgm:presLayoutVars>
      </dgm:prSet>
      <dgm:spPr/>
      <dgm:t>
        <a:bodyPr/>
        <a:lstStyle/>
        <a:p>
          <a:endParaRPr lang="fr-FR"/>
        </a:p>
      </dgm:t>
    </dgm:pt>
    <dgm:pt modelId="{20B0C0CF-67FF-4D7A-B096-7D66B2E4600B}" type="pres">
      <dgm:prSet presAssocID="{6C0A4B76-232F-41A3-A450-9F3EE22CA5F5}" presName="children" presStyleCnt="0"/>
      <dgm:spPr/>
    </dgm:pt>
    <dgm:pt modelId="{D7966E37-3528-4F7B-8EDC-CC662E384FAE}" type="pres">
      <dgm:prSet presAssocID="{6C0A4B76-232F-41A3-A450-9F3EE22CA5F5}" presName="child1group" presStyleCnt="0"/>
      <dgm:spPr/>
    </dgm:pt>
    <dgm:pt modelId="{5B30F68D-1855-4AB7-BCBA-9094B1B76FB1}" type="pres">
      <dgm:prSet presAssocID="{6C0A4B76-232F-41A3-A450-9F3EE22CA5F5}" presName="child1" presStyleLbl="bgAcc1" presStyleIdx="0" presStyleCnt="4"/>
      <dgm:spPr/>
      <dgm:t>
        <a:bodyPr/>
        <a:lstStyle/>
        <a:p>
          <a:endParaRPr lang="fr-FR"/>
        </a:p>
      </dgm:t>
    </dgm:pt>
    <dgm:pt modelId="{25E979EC-DD37-453D-9700-3D5B33E9480B}" type="pres">
      <dgm:prSet presAssocID="{6C0A4B76-232F-41A3-A450-9F3EE22CA5F5}" presName="child1Text" presStyleLbl="bgAcc1" presStyleIdx="0" presStyleCnt="4">
        <dgm:presLayoutVars>
          <dgm:bulletEnabled val="1"/>
        </dgm:presLayoutVars>
      </dgm:prSet>
      <dgm:spPr/>
      <dgm:t>
        <a:bodyPr/>
        <a:lstStyle/>
        <a:p>
          <a:endParaRPr lang="fr-FR"/>
        </a:p>
      </dgm:t>
    </dgm:pt>
    <dgm:pt modelId="{18E7B844-4C9F-483B-8FB9-8C96FB8E9AF1}" type="pres">
      <dgm:prSet presAssocID="{6C0A4B76-232F-41A3-A450-9F3EE22CA5F5}" presName="child2group" presStyleCnt="0"/>
      <dgm:spPr/>
    </dgm:pt>
    <dgm:pt modelId="{A8A862BD-83E0-4D22-B933-3B9D9FB0F731}" type="pres">
      <dgm:prSet presAssocID="{6C0A4B76-232F-41A3-A450-9F3EE22CA5F5}" presName="child2" presStyleLbl="bgAcc1" presStyleIdx="1" presStyleCnt="4"/>
      <dgm:spPr/>
      <dgm:t>
        <a:bodyPr/>
        <a:lstStyle/>
        <a:p>
          <a:endParaRPr lang="fr-FR"/>
        </a:p>
      </dgm:t>
    </dgm:pt>
    <dgm:pt modelId="{09906091-D81E-40A0-A78E-08CC4DEC8032}" type="pres">
      <dgm:prSet presAssocID="{6C0A4B76-232F-41A3-A450-9F3EE22CA5F5}" presName="child2Text" presStyleLbl="bgAcc1" presStyleIdx="1" presStyleCnt="4">
        <dgm:presLayoutVars>
          <dgm:bulletEnabled val="1"/>
        </dgm:presLayoutVars>
      </dgm:prSet>
      <dgm:spPr/>
      <dgm:t>
        <a:bodyPr/>
        <a:lstStyle/>
        <a:p>
          <a:endParaRPr lang="fr-FR"/>
        </a:p>
      </dgm:t>
    </dgm:pt>
    <dgm:pt modelId="{0CD32ED0-492E-48BF-A76B-E98766C3FA2F}" type="pres">
      <dgm:prSet presAssocID="{6C0A4B76-232F-41A3-A450-9F3EE22CA5F5}" presName="child3group" presStyleCnt="0"/>
      <dgm:spPr/>
    </dgm:pt>
    <dgm:pt modelId="{BBCA56AB-658F-40E9-8B73-424C1283591D}" type="pres">
      <dgm:prSet presAssocID="{6C0A4B76-232F-41A3-A450-9F3EE22CA5F5}" presName="child3" presStyleLbl="bgAcc1" presStyleIdx="2" presStyleCnt="4"/>
      <dgm:spPr/>
      <dgm:t>
        <a:bodyPr/>
        <a:lstStyle/>
        <a:p>
          <a:endParaRPr lang="fr-FR"/>
        </a:p>
      </dgm:t>
    </dgm:pt>
    <dgm:pt modelId="{A2628D35-5992-43F6-A5F3-A6819C6B4D5F}" type="pres">
      <dgm:prSet presAssocID="{6C0A4B76-232F-41A3-A450-9F3EE22CA5F5}" presName="child3Text" presStyleLbl="bgAcc1" presStyleIdx="2" presStyleCnt="4">
        <dgm:presLayoutVars>
          <dgm:bulletEnabled val="1"/>
        </dgm:presLayoutVars>
      </dgm:prSet>
      <dgm:spPr/>
      <dgm:t>
        <a:bodyPr/>
        <a:lstStyle/>
        <a:p>
          <a:endParaRPr lang="fr-FR"/>
        </a:p>
      </dgm:t>
    </dgm:pt>
    <dgm:pt modelId="{E0F203CD-BA01-4D1A-848B-F84947DDDE1A}" type="pres">
      <dgm:prSet presAssocID="{6C0A4B76-232F-41A3-A450-9F3EE22CA5F5}" presName="child4group" presStyleCnt="0"/>
      <dgm:spPr/>
    </dgm:pt>
    <dgm:pt modelId="{F31FBA49-322D-4F31-8CB0-AB2176CDFF37}" type="pres">
      <dgm:prSet presAssocID="{6C0A4B76-232F-41A3-A450-9F3EE22CA5F5}" presName="child4" presStyleLbl="bgAcc1" presStyleIdx="3" presStyleCnt="4"/>
      <dgm:spPr/>
      <dgm:t>
        <a:bodyPr/>
        <a:lstStyle/>
        <a:p>
          <a:endParaRPr lang="fr-FR"/>
        </a:p>
      </dgm:t>
    </dgm:pt>
    <dgm:pt modelId="{AD1CFC81-98E9-493F-9E26-80A0C4F6B5E9}" type="pres">
      <dgm:prSet presAssocID="{6C0A4B76-232F-41A3-A450-9F3EE22CA5F5}" presName="child4Text" presStyleLbl="bgAcc1" presStyleIdx="3" presStyleCnt="4">
        <dgm:presLayoutVars>
          <dgm:bulletEnabled val="1"/>
        </dgm:presLayoutVars>
      </dgm:prSet>
      <dgm:spPr/>
      <dgm:t>
        <a:bodyPr/>
        <a:lstStyle/>
        <a:p>
          <a:endParaRPr lang="fr-FR"/>
        </a:p>
      </dgm:t>
    </dgm:pt>
    <dgm:pt modelId="{9E64C1DD-2EF0-4449-8498-823896DD24DD}" type="pres">
      <dgm:prSet presAssocID="{6C0A4B76-232F-41A3-A450-9F3EE22CA5F5}" presName="childPlaceholder" presStyleCnt="0"/>
      <dgm:spPr/>
    </dgm:pt>
    <dgm:pt modelId="{272D6309-E159-47FD-BEC6-6AF3E379D15D}" type="pres">
      <dgm:prSet presAssocID="{6C0A4B76-232F-41A3-A450-9F3EE22CA5F5}" presName="circle" presStyleCnt="0"/>
      <dgm:spPr/>
    </dgm:pt>
    <dgm:pt modelId="{F4F05F4D-41B2-46BE-8805-192B8C2AEB31}" type="pres">
      <dgm:prSet presAssocID="{6C0A4B76-232F-41A3-A450-9F3EE22CA5F5}" presName="quadrant1" presStyleLbl="node1" presStyleIdx="0" presStyleCnt="4">
        <dgm:presLayoutVars>
          <dgm:chMax val="1"/>
          <dgm:bulletEnabled val="1"/>
        </dgm:presLayoutVars>
      </dgm:prSet>
      <dgm:spPr/>
      <dgm:t>
        <a:bodyPr/>
        <a:lstStyle/>
        <a:p>
          <a:endParaRPr lang="fr-FR"/>
        </a:p>
      </dgm:t>
    </dgm:pt>
    <dgm:pt modelId="{0B312951-43DA-413E-9B00-830AA750DF8E}" type="pres">
      <dgm:prSet presAssocID="{6C0A4B76-232F-41A3-A450-9F3EE22CA5F5}" presName="quadrant2" presStyleLbl="node1" presStyleIdx="1" presStyleCnt="4">
        <dgm:presLayoutVars>
          <dgm:chMax val="1"/>
          <dgm:bulletEnabled val="1"/>
        </dgm:presLayoutVars>
      </dgm:prSet>
      <dgm:spPr/>
      <dgm:t>
        <a:bodyPr/>
        <a:lstStyle/>
        <a:p>
          <a:endParaRPr lang="fr-FR"/>
        </a:p>
      </dgm:t>
    </dgm:pt>
    <dgm:pt modelId="{A33DA9D4-1253-4836-B455-7C0D1F47ED35}" type="pres">
      <dgm:prSet presAssocID="{6C0A4B76-232F-41A3-A450-9F3EE22CA5F5}" presName="quadrant3" presStyleLbl="node1" presStyleIdx="2" presStyleCnt="4">
        <dgm:presLayoutVars>
          <dgm:chMax val="1"/>
          <dgm:bulletEnabled val="1"/>
        </dgm:presLayoutVars>
      </dgm:prSet>
      <dgm:spPr/>
      <dgm:t>
        <a:bodyPr/>
        <a:lstStyle/>
        <a:p>
          <a:endParaRPr lang="fr-FR"/>
        </a:p>
      </dgm:t>
    </dgm:pt>
    <dgm:pt modelId="{0342DBCD-AF0A-4E96-829E-6545F3BB602B}" type="pres">
      <dgm:prSet presAssocID="{6C0A4B76-232F-41A3-A450-9F3EE22CA5F5}" presName="quadrant4" presStyleLbl="node1" presStyleIdx="3" presStyleCnt="4">
        <dgm:presLayoutVars>
          <dgm:chMax val="1"/>
          <dgm:bulletEnabled val="1"/>
        </dgm:presLayoutVars>
      </dgm:prSet>
      <dgm:spPr/>
      <dgm:t>
        <a:bodyPr/>
        <a:lstStyle/>
        <a:p>
          <a:endParaRPr lang="fr-FR"/>
        </a:p>
      </dgm:t>
    </dgm:pt>
    <dgm:pt modelId="{D6BF98BA-98F5-49C9-BFDC-BFE80F1205F7}" type="pres">
      <dgm:prSet presAssocID="{6C0A4B76-232F-41A3-A450-9F3EE22CA5F5}" presName="quadrantPlaceholder" presStyleCnt="0"/>
      <dgm:spPr/>
    </dgm:pt>
    <dgm:pt modelId="{CDEEF256-99BA-4050-80EC-FFC238A66832}" type="pres">
      <dgm:prSet presAssocID="{6C0A4B76-232F-41A3-A450-9F3EE22CA5F5}" presName="center1" presStyleLbl="fgShp" presStyleIdx="0" presStyleCnt="2"/>
      <dgm:spPr/>
    </dgm:pt>
    <dgm:pt modelId="{1626D4E0-5BE4-429F-AB73-E16F029EE209}" type="pres">
      <dgm:prSet presAssocID="{6C0A4B76-232F-41A3-A450-9F3EE22CA5F5}" presName="center2" presStyleLbl="fgShp" presStyleIdx="1" presStyleCnt="2"/>
      <dgm:spPr/>
    </dgm:pt>
  </dgm:ptLst>
  <dgm:cxnLst>
    <dgm:cxn modelId="{AC4DA77B-9E7D-4869-B02C-B21B6FC62C01}" type="presOf" srcId="{3E7F4014-9BCE-4330-91EA-8CC96F6F13C5}" destId="{F4F05F4D-41B2-46BE-8805-192B8C2AEB31}" srcOrd="0" destOrd="0" presId="urn:microsoft.com/office/officeart/2005/8/layout/cycle4"/>
    <dgm:cxn modelId="{BC7A0225-07FB-4D53-AAEC-59D44B235058}" type="presOf" srcId="{1D09A7CD-CD54-4D77-851F-3D0F656FAEB4}" destId="{25E979EC-DD37-453D-9700-3D5B33E9480B}" srcOrd="1" destOrd="0" presId="urn:microsoft.com/office/officeart/2005/8/layout/cycle4"/>
    <dgm:cxn modelId="{C790A800-AE16-43AC-9192-8CAFAC92D1E6}" type="presOf" srcId="{1D09A7CD-CD54-4D77-851F-3D0F656FAEB4}" destId="{5B30F68D-1855-4AB7-BCBA-9094B1B76FB1}" srcOrd="0" destOrd="0" presId="urn:microsoft.com/office/officeart/2005/8/layout/cycle4"/>
    <dgm:cxn modelId="{7649249B-DB9D-4C30-BEED-8E53ED82119B}" type="presOf" srcId="{E6B545FA-8D3A-4718-B59D-14622F80509D}" destId="{BBCA56AB-658F-40E9-8B73-424C1283591D}" srcOrd="0" destOrd="0" presId="urn:microsoft.com/office/officeart/2005/8/layout/cycle4"/>
    <dgm:cxn modelId="{9DEF2291-7068-4430-884B-459CA36A8CA6}" type="presOf" srcId="{6C0A4B76-232F-41A3-A450-9F3EE22CA5F5}" destId="{2D7A6CEC-CC5A-4F59-917F-B725F0DAD59E}" srcOrd="0" destOrd="0" presId="urn:microsoft.com/office/officeart/2005/8/layout/cycle4"/>
    <dgm:cxn modelId="{3D082B19-C2A6-46DF-BC05-4D91B88170DE}" srcId="{22DBA081-AEBB-4307-A288-F5333FA1C43E}" destId="{E6B545FA-8D3A-4718-B59D-14622F80509D}" srcOrd="0" destOrd="0" parTransId="{2DD609A5-5C45-4E19-8BFC-3DCB2300C1D9}" sibTransId="{6511901B-92D3-4C94-8804-B97B02650FF2}"/>
    <dgm:cxn modelId="{09EFFF2A-58F8-442B-A23B-73527553B8ED}" type="presOf" srcId="{4FE040FF-7D8D-4A68-9FA7-85FB36533D00}" destId="{09906091-D81E-40A0-A78E-08CC4DEC8032}" srcOrd="1" destOrd="0" presId="urn:microsoft.com/office/officeart/2005/8/layout/cycle4"/>
    <dgm:cxn modelId="{4CB539F7-63F3-48E1-8D2D-D7D2738EEF3A}" type="presOf" srcId="{343338C8-D759-4A57-AF20-CFB4BAD26581}" destId="{F31FBA49-322D-4F31-8CB0-AB2176CDFF37}" srcOrd="0" destOrd="0" presId="urn:microsoft.com/office/officeart/2005/8/layout/cycle4"/>
    <dgm:cxn modelId="{B4BFD431-A580-4CAF-B1F6-37EBCA655CA5}" type="presOf" srcId="{7B4725BD-666D-4FF0-AB84-1766E05DE77E}" destId="{0B312951-43DA-413E-9B00-830AA750DF8E}" srcOrd="0" destOrd="0" presId="urn:microsoft.com/office/officeart/2005/8/layout/cycle4"/>
    <dgm:cxn modelId="{DAD09D97-4A76-420E-9556-8FF2983C7DDB}" srcId="{6C0A4B76-232F-41A3-A450-9F3EE22CA5F5}" destId="{22DBA081-AEBB-4307-A288-F5333FA1C43E}" srcOrd="2" destOrd="0" parTransId="{722AE894-6C4D-4EA7-B6FD-B9236EC9BB94}" sibTransId="{E7F3BA06-3A87-4906-B82C-E396436B71E4}"/>
    <dgm:cxn modelId="{67E8CEF8-A33D-450B-8756-1C0E10E08238}" type="presOf" srcId="{343338C8-D759-4A57-AF20-CFB4BAD26581}" destId="{AD1CFC81-98E9-493F-9E26-80A0C4F6B5E9}" srcOrd="1" destOrd="0" presId="urn:microsoft.com/office/officeart/2005/8/layout/cycle4"/>
    <dgm:cxn modelId="{5FBC5810-90EC-4F0D-9DA6-F04E2C822ECC}" srcId="{6C0A4B76-232F-41A3-A450-9F3EE22CA5F5}" destId="{3E7F4014-9BCE-4330-91EA-8CC96F6F13C5}" srcOrd="0" destOrd="0" parTransId="{3FB63FFD-BB8B-4BC8-98BE-8C16FFF5F1AC}" sibTransId="{BA9771B9-CE63-42E0-9931-267301A10CEE}"/>
    <dgm:cxn modelId="{792BDAFD-E96F-4529-881D-D03DC32F12D6}" srcId="{5D062A02-4D30-4172-B08A-894804B69ED9}" destId="{343338C8-D759-4A57-AF20-CFB4BAD26581}" srcOrd="0" destOrd="0" parTransId="{AF9B677F-F035-49F1-910E-AE3EEBE95883}" sibTransId="{BCA8A545-F365-4346-ADFF-0AFB6E91010A}"/>
    <dgm:cxn modelId="{25AA5B2A-E9C3-49F5-8295-8AE9817623E8}" srcId="{6C0A4B76-232F-41A3-A450-9F3EE22CA5F5}" destId="{7B4725BD-666D-4FF0-AB84-1766E05DE77E}" srcOrd="1" destOrd="0" parTransId="{58766551-E1B4-433A-A0D0-55F248B90157}" sibTransId="{B9769FE4-02D6-425F-A428-48D5DA04CE6B}"/>
    <dgm:cxn modelId="{ACB409C8-9A5B-495C-8E37-BA370181FA38}" type="presOf" srcId="{E6B545FA-8D3A-4718-B59D-14622F80509D}" destId="{A2628D35-5992-43F6-A5F3-A6819C6B4D5F}" srcOrd="1" destOrd="0" presId="urn:microsoft.com/office/officeart/2005/8/layout/cycle4"/>
    <dgm:cxn modelId="{86FF18CC-4A13-4AA3-A273-3547BAD8EB60}" srcId="{6C0A4B76-232F-41A3-A450-9F3EE22CA5F5}" destId="{5D062A02-4D30-4172-B08A-894804B69ED9}" srcOrd="3" destOrd="0" parTransId="{07B879BA-5FE5-4872-B396-F8434DB6F571}" sibTransId="{9CFA18F8-3AF8-49DF-9B1B-8FEF9423D0D1}"/>
    <dgm:cxn modelId="{303B43D2-F95F-476B-B830-4D88A4185C79}" srcId="{3E7F4014-9BCE-4330-91EA-8CC96F6F13C5}" destId="{1D09A7CD-CD54-4D77-851F-3D0F656FAEB4}" srcOrd="0" destOrd="0" parTransId="{842E11C3-D698-43E1-B41B-79779B3B748B}" sibTransId="{A87605BC-D6F1-407B-8CBE-CEBE4528A3EE}"/>
    <dgm:cxn modelId="{0F9130C0-A340-4804-8154-29EF76B11237}" srcId="{7B4725BD-666D-4FF0-AB84-1766E05DE77E}" destId="{4FE040FF-7D8D-4A68-9FA7-85FB36533D00}" srcOrd="0" destOrd="0" parTransId="{3C19AEE2-3865-45C0-BFBC-DA5D671AB33F}" sibTransId="{D27C824D-224D-4C8A-8539-D5EC9E2BD50F}"/>
    <dgm:cxn modelId="{7957CFEE-6396-420D-98A4-12D77ED0A914}" type="presOf" srcId="{22DBA081-AEBB-4307-A288-F5333FA1C43E}" destId="{A33DA9D4-1253-4836-B455-7C0D1F47ED35}" srcOrd="0" destOrd="0" presId="urn:microsoft.com/office/officeart/2005/8/layout/cycle4"/>
    <dgm:cxn modelId="{777BBB9D-F51F-46E0-9822-0E3571C7FC9E}" type="presOf" srcId="{4FE040FF-7D8D-4A68-9FA7-85FB36533D00}" destId="{A8A862BD-83E0-4D22-B933-3B9D9FB0F731}" srcOrd="0" destOrd="0" presId="urn:microsoft.com/office/officeart/2005/8/layout/cycle4"/>
    <dgm:cxn modelId="{83480C18-3780-4E74-9A08-ADC9CBBBCC9B}" type="presOf" srcId="{5D062A02-4D30-4172-B08A-894804B69ED9}" destId="{0342DBCD-AF0A-4E96-829E-6545F3BB602B}" srcOrd="0" destOrd="0" presId="urn:microsoft.com/office/officeart/2005/8/layout/cycle4"/>
    <dgm:cxn modelId="{540A4CB8-5FA7-45E2-A87E-C89E8B552483}" type="presParOf" srcId="{2D7A6CEC-CC5A-4F59-917F-B725F0DAD59E}" destId="{20B0C0CF-67FF-4D7A-B096-7D66B2E4600B}" srcOrd="0" destOrd="0" presId="urn:microsoft.com/office/officeart/2005/8/layout/cycle4"/>
    <dgm:cxn modelId="{AC4940D9-2514-4731-B59E-A022EC6077B0}" type="presParOf" srcId="{20B0C0CF-67FF-4D7A-B096-7D66B2E4600B}" destId="{D7966E37-3528-4F7B-8EDC-CC662E384FAE}" srcOrd="0" destOrd="0" presId="urn:microsoft.com/office/officeart/2005/8/layout/cycle4"/>
    <dgm:cxn modelId="{61826AF6-D395-43D2-BD06-3AB30A7F2500}" type="presParOf" srcId="{D7966E37-3528-4F7B-8EDC-CC662E384FAE}" destId="{5B30F68D-1855-4AB7-BCBA-9094B1B76FB1}" srcOrd="0" destOrd="0" presId="urn:microsoft.com/office/officeart/2005/8/layout/cycle4"/>
    <dgm:cxn modelId="{D74E89E8-A5EC-4208-ADF8-93E1D577AB2B}" type="presParOf" srcId="{D7966E37-3528-4F7B-8EDC-CC662E384FAE}" destId="{25E979EC-DD37-453D-9700-3D5B33E9480B}" srcOrd="1" destOrd="0" presId="urn:microsoft.com/office/officeart/2005/8/layout/cycle4"/>
    <dgm:cxn modelId="{B3214C94-3753-45DE-AD02-ACD0FDAAB05F}" type="presParOf" srcId="{20B0C0CF-67FF-4D7A-B096-7D66B2E4600B}" destId="{18E7B844-4C9F-483B-8FB9-8C96FB8E9AF1}" srcOrd="1" destOrd="0" presId="urn:microsoft.com/office/officeart/2005/8/layout/cycle4"/>
    <dgm:cxn modelId="{975ADA7E-B855-4A20-8C8E-EDD9C187AC1C}" type="presParOf" srcId="{18E7B844-4C9F-483B-8FB9-8C96FB8E9AF1}" destId="{A8A862BD-83E0-4D22-B933-3B9D9FB0F731}" srcOrd="0" destOrd="0" presId="urn:microsoft.com/office/officeart/2005/8/layout/cycle4"/>
    <dgm:cxn modelId="{00EF9C04-93D6-4AFE-A2AA-3562074F9CB4}" type="presParOf" srcId="{18E7B844-4C9F-483B-8FB9-8C96FB8E9AF1}" destId="{09906091-D81E-40A0-A78E-08CC4DEC8032}" srcOrd="1" destOrd="0" presId="urn:microsoft.com/office/officeart/2005/8/layout/cycle4"/>
    <dgm:cxn modelId="{347EC8F7-1D86-4602-B8FD-C55BAA1FDC9D}" type="presParOf" srcId="{20B0C0CF-67FF-4D7A-B096-7D66B2E4600B}" destId="{0CD32ED0-492E-48BF-A76B-E98766C3FA2F}" srcOrd="2" destOrd="0" presId="urn:microsoft.com/office/officeart/2005/8/layout/cycle4"/>
    <dgm:cxn modelId="{B48BFEC6-DE2D-421D-AEB1-C88A14C351E7}" type="presParOf" srcId="{0CD32ED0-492E-48BF-A76B-E98766C3FA2F}" destId="{BBCA56AB-658F-40E9-8B73-424C1283591D}" srcOrd="0" destOrd="0" presId="urn:microsoft.com/office/officeart/2005/8/layout/cycle4"/>
    <dgm:cxn modelId="{B5B39C26-8216-48ED-9F61-FD82340E87B6}" type="presParOf" srcId="{0CD32ED0-492E-48BF-A76B-E98766C3FA2F}" destId="{A2628D35-5992-43F6-A5F3-A6819C6B4D5F}" srcOrd="1" destOrd="0" presId="urn:microsoft.com/office/officeart/2005/8/layout/cycle4"/>
    <dgm:cxn modelId="{DB3E9ABA-41F7-4180-ACB5-143659861505}" type="presParOf" srcId="{20B0C0CF-67FF-4D7A-B096-7D66B2E4600B}" destId="{E0F203CD-BA01-4D1A-848B-F84947DDDE1A}" srcOrd="3" destOrd="0" presId="urn:microsoft.com/office/officeart/2005/8/layout/cycle4"/>
    <dgm:cxn modelId="{A099AB8F-DD47-4C96-8779-1861F93B4679}" type="presParOf" srcId="{E0F203CD-BA01-4D1A-848B-F84947DDDE1A}" destId="{F31FBA49-322D-4F31-8CB0-AB2176CDFF37}" srcOrd="0" destOrd="0" presId="urn:microsoft.com/office/officeart/2005/8/layout/cycle4"/>
    <dgm:cxn modelId="{88EE958B-153E-4522-B958-49623CC4BB76}" type="presParOf" srcId="{E0F203CD-BA01-4D1A-848B-F84947DDDE1A}" destId="{AD1CFC81-98E9-493F-9E26-80A0C4F6B5E9}" srcOrd="1" destOrd="0" presId="urn:microsoft.com/office/officeart/2005/8/layout/cycle4"/>
    <dgm:cxn modelId="{DD1C21DE-9EA6-4831-85CB-0C3B4D4BAF9E}" type="presParOf" srcId="{20B0C0CF-67FF-4D7A-B096-7D66B2E4600B}" destId="{9E64C1DD-2EF0-4449-8498-823896DD24DD}" srcOrd="4" destOrd="0" presId="urn:microsoft.com/office/officeart/2005/8/layout/cycle4"/>
    <dgm:cxn modelId="{646AA057-B658-4EB9-AC47-D1C56E91F59C}" type="presParOf" srcId="{2D7A6CEC-CC5A-4F59-917F-B725F0DAD59E}" destId="{272D6309-E159-47FD-BEC6-6AF3E379D15D}" srcOrd="1" destOrd="0" presId="urn:microsoft.com/office/officeart/2005/8/layout/cycle4"/>
    <dgm:cxn modelId="{5F8DBE0E-8970-42A5-9384-7B0ACCED994A}" type="presParOf" srcId="{272D6309-E159-47FD-BEC6-6AF3E379D15D}" destId="{F4F05F4D-41B2-46BE-8805-192B8C2AEB31}" srcOrd="0" destOrd="0" presId="urn:microsoft.com/office/officeart/2005/8/layout/cycle4"/>
    <dgm:cxn modelId="{E17B3968-D509-4706-A2A5-5092506B30B1}" type="presParOf" srcId="{272D6309-E159-47FD-BEC6-6AF3E379D15D}" destId="{0B312951-43DA-413E-9B00-830AA750DF8E}" srcOrd="1" destOrd="0" presId="urn:microsoft.com/office/officeart/2005/8/layout/cycle4"/>
    <dgm:cxn modelId="{83DF14BD-4953-4772-8D36-FF9B7DAFDD7A}" type="presParOf" srcId="{272D6309-E159-47FD-BEC6-6AF3E379D15D}" destId="{A33DA9D4-1253-4836-B455-7C0D1F47ED35}" srcOrd="2" destOrd="0" presId="urn:microsoft.com/office/officeart/2005/8/layout/cycle4"/>
    <dgm:cxn modelId="{60723FCE-6827-447F-A407-65561532E425}" type="presParOf" srcId="{272D6309-E159-47FD-BEC6-6AF3E379D15D}" destId="{0342DBCD-AF0A-4E96-829E-6545F3BB602B}" srcOrd="3" destOrd="0" presId="urn:microsoft.com/office/officeart/2005/8/layout/cycle4"/>
    <dgm:cxn modelId="{A04214E8-2E16-45DD-9C02-4627F85D4172}" type="presParOf" srcId="{272D6309-E159-47FD-BEC6-6AF3E379D15D}" destId="{D6BF98BA-98F5-49C9-BFDC-BFE80F1205F7}" srcOrd="4" destOrd="0" presId="urn:microsoft.com/office/officeart/2005/8/layout/cycle4"/>
    <dgm:cxn modelId="{887C375C-042D-4916-90BF-92E62AFB69EB}" type="presParOf" srcId="{2D7A6CEC-CC5A-4F59-917F-B725F0DAD59E}" destId="{CDEEF256-99BA-4050-80EC-FFC238A66832}" srcOrd="2" destOrd="0" presId="urn:microsoft.com/office/officeart/2005/8/layout/cycle4"/>
    <dgm:cxn modelId="{B129CBDC-41B2-4129-A527-521D535971ED}" type="presParOf" srcId="{2D7A6CEC-CC5A-4F59-917F-B725F0DAD59E}" destId="{1626D4E0-5BE4-429F-AB73-E16F029EE209}" srcOrd="3" destOrd="0" presId="urn:microsoft.com/office/officeart/2005/8/layout/cycle4"/>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B9FE7A-B3FC-44E7-8132-2D31F6CE0AA3}"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fr-FR"/>
        </a:p>
      </dgm:t>
    </dgm:pt>
    <dgm:pt modelId="{07C0DFC5-4366-4206-BD1F-C9A3FA567317}">
      <dgm:prSet phldrT="[Texte]" custT="1"/>
      <dgm:spPr/>
      <dgm:t>
        <a:bodyPr/>
        <a:lstStyle/>
        <a:p>
          <a:r>
            <a:rPr lang="fr-FR" sz="1600" dirty="0" smtClean="0"/>
            <a:t>GE : 28,4 %</a:t>
          </a:r>
          <a:endParaRPr lang="fr-FR" sz="1600" dirty="0"/>
        </a:p>
      </dgm:t>
    </dgm:pt>
    <dgm:pt modelId="{9AF05317-26D7-4A55-99FE-E0CAA05DD407}" type="parTrans" cxnId="{3F1012ED-227C-413C-867C-1B13770BC768}">
      <dgm:prSet/>
      <dgm:spPr/>
      <dgm:t>
        <a:bodyPr/>
        <a:lstStyle/>
        <a:p>
          <a:endParaRPr lang="fr-FR"/>
        </a:p>
      </dgm:t>
    </dgm:pt>
    <dgm:pt modelId="{44D6DB42-D0F4-4B3F-B307-B92C88DBD3CC}" type="sibTrans" cxnId="{3F1012ED-227C-413C-867C-1B13770BC768}">
      <dgm:prSet/>
      <dgm:spPr/>
      <dgm:t>
        <a:bodyPr/>
        <a:lstStyle/>
        <a:p>
          <a:endParaRPr lang="fr-FR"/>
        </a:p>
      </dgm:t>
    </dgm:pt>
    <dgm:pt modelId="{148C9477-28CC-4E8A-ACD1-3CF45C8B43EA}">
      <dgm:prSet phldrT="[Texte]" custT="1"/>
      <dgm:spPr>
        <a:solidFill>
          <a:schemeClr val="accent4"/>
        </a:solidFill>
      </dgm:spPr>
      <dgm:t>
        <a:bodyPr/>
        <a:lstStyle/>
        <a:p>
          <a:r>
            <a:rPr lang="fr-FR" sz="2000" b="1" dirty="0" smtClean="0"/>
            <a:t>ETI : 39,8 %</a:t>
          </a:r>
          <a:endParaRPr lang="fr-FR" sz="2000" b="1" dirty="0"/>
        </a:p>
      </dgm:t>
    </dgm:pt>
    <dgm:pt modelId="{D3BB46D5-1055-44C3-9B46-11FB6394ADAF}" type="parTrans" cxnId="{345A43C0-BCF5-4534-AB59-39A3337ACABF}">
      <dgm:prSet/>
      <dgm:spPr/>
      <dgm:t>
        <a:bodyPr/>
        <a:lstStyle/>
        <a:p>
          <a:endParaRPr lang="fr-FR"/>
        </a:p>
      </dgm:t>
    </dgm:pt>
    <dgm:pt modelId="{07420840-8B70-4D0A-9B5C-F99523505FC3}" type="sibTrans" cxnId="{345A43C0-BCF5-4534-AB59-39A3337ACABF}">
      <dgm:prSet/>
      <dgm:spPr/>
      <dgm:t>
        <a:bodyPr/>
        <a:lstStyle/>
        <a:p>
          <a:endParaRPr lang="fr-FR"/>
        </a:p>
      </dgm:t>
    </dgm:pt>
    <dgm:pt modelId="{7AB61DAF-C228-466B-A516-20AB13EC8DFC}">
      <dgm:prSet phldrT="[Texte]" custT="1"/>
      <dgm:spPr>
        <a:solidFill>
          <a:schemeClr val="accent6"/>
        </a:solidFill>
      </dgm:spPr>
      <dgm:t>
        <a:bodyPr/>
        <a:lstStyle/>
        <a:p>
          <a:r>
            <a:rPr lang="fr-FR" sz="1600" dirty="0" smtClean="0"/>
            <a:t>PME : </a:t>
          </a:r>
        </a:p>
        <a:p>
          <a:r>
            <a:rPr lang="fr-FR" sz="1600" dirty="0" smtClean="0"/>
            <a:t>24,9  %</a:t>
          </a:r>
          <a:endParaRPr lang="fr-FR" sz="1600" dirty="0"/>
        </a:p>
      </dgm:t>
    </dgm:pt>
    <dgm:pt modelId="{374F58B7-590B-4055-A303-9A84D64D14DA}" type="parTrans" cxnId="{44A5A151-9CB3-4D2C-93CA-608D987AAF91}">
      <dgm:prSet/>
      <dgm:spPr/>
      <dgm:t>
        <a:bodyPr/>
        <a:lstStyle/>
        <a:p>
          <a:endParaRPr lang="fr-FR"/>
        </a:p>
      </dgm:t>
    </dgm:pt>
    <dgm:pt modelId="{C72DC69E-756D-49E4-AB1D-44D21CB7255A}" type="sibTrans" cxnId="{44A5A151-9CB3-4D2C-93CA-608D987AAF91}">
      <dgm:prSet/>
      <dgm:spPr/>
      <dgm:t>
        <a:bodyPr/>
        <a:lstStyle/>
        <a:p>
          <a:endParaRPr lang="fr-FR"/>
        </a:p>
      </dgm:t>
    </dgm:pt>
    <dgm:pt modelId="{9B0B1738-5AF8-422C-A492-EB0880BD1501}">
      <dgm:prSet phldrT="[Texte]" custT="1"/>
      <dgm:spPr>
        <a:solidFill>
          <a:schemeClr val="accent2"/>
        </a:solidFill>
      </dgm:spPr>
      <dgm:t>
        <a:bodyPr/>
        <a:lstStyle/>
        <a:p>
          <a:r>
            <a:rPr lang="fr-FR" sz="1600" dirty="0" smtClean="0"/>
            <a:t>TPE : 6,9 %</a:t>
          </a:r>
          <a:endParaRPr lang="fr-FR" sz="1600" dirty="0"/>
        </a:p>
      </dgm:t>
    </dgm:pt>
    <dgm:pt modelId="{36251ACA-57D7-49E1-B781-25E4CDC65B97}" type="parTrans" cxnId="{E32434EF-AF3A-47F2-B2C1-2EF696B4225B}">
      <dgm:prSet/>
      <dgm:spPr/>
      <dgm:t>
        <a:bodyPr/>
        <a:lstStyle/>
        <a:p>
          <a:endParaRPr lang="fr-FR"/>
        </a:p>
      </dgm:t>
    </dgm:pt>
    <dgm:pt modelId="{10C831B9-400D-4965-AC28-676F3CF46F89}" type="sibTrans" cxnId="{E32434EF-AF3A-47F2-B2C1-2EF696B4225B}">
      <dgm:prSet/>
      <dgm:spPr/>
      <dgm:t>
        <a:bodyPr/>
        <a:lstStyle/>
        <a:p>
          <a:endParaRPr lang="fr-FR"/>
        </a:p>
      </dgm:t>
    </dgm:pt>
    <dgm:pt modelId="{C0F400F3-A313-4BD9-BC03-B094029D9E6D}" type="pres">
      <dgm:prSet presAssocID="{C5B9FE7A-B3FC-44E7-8132-2D31F6CE0AA3}" presName="Name0" presStyleCnt="0">
        <dgm:presLayoutVars>
          <dgm:chMax val="7"/>
          <dgm:resizeHandles val="exact"/>
        </dgm:presLayoutVars>
      </dgm:prSet>
      <dgm:spPr/>
      <dgm:t>
        <a:bodyPr/>
        <a:lstStyle/>
        <a:p>
          <a:endParaRPr lang="fr-FR"/>
        </a:p>
      </dgm:t>
    </dgm:pt>
    <dgm:pt modelId="{53CE8F67-F621-4E45-BA7C-8A83EBC4D1D9}" type="pres">
      <dgm:prSet presAssocID="{C5B9FE7A-B3FC-44E7-8132-2D31F6CE0AA3}" presName="comp1" presStyleCnt="0"/>
      <dgm:spPr/>
    </dgm:pt>
    <dgm:pt modelId="{FBA5AE22-B53D-4862-A377-11F5F4FD7589}" type="pres">
      <dgm:prSet presAssocID="{C5B9FE7A-B3FC-44E7-8132-2D31F6CE0AA3}" presName="circle1" presStyleLbl="node1" presStyleIdx="0" presStyleCnt="4"/>
      <dgm:spPr/>
      <dgm:t>
        <a:bodyPr/>
        <a:lstStyle/>
        <a:p>
          <a:endParaRPr lang="fr-FR"/>
        </a:p>
      </dgm:t>
    </dgm:pt>
    <dgm:pt modelId="{03D8C9B6-C6AC-4CBE-B3CD-F82055CBC68F}" type="pres">
      <dgm:prSet presAssocID="{C5B9FE7A-B3FC-44E7-8132-2D31F6CE0AA3}" presName="c1text" presStyleLbl="node1" presStyleIdx="0" presStyleCnt="4">
        <dgm:presLayoutVars>
          <dgm:bulletEnabled val="1"/>
        </dgm:presLayoutVars>
      </dgm:prSet>
      <dgm:spPr/>
      <dgm:t>
        <a:bodyPr/>
        <a:lstStyle/>
        <a:p>
          <a:endParaRPr lang="fr-FR"/>
        </a:p>
      </dgm:t>
    </dgm:pt>
    <dgm:pt modelId="{E476A2AC-43D4-477A-8975-4D528D1C4BCA}" type="pres">
      <dgm:prSet presAssocID="{C5B9FE7A-B3FC-44E7-8132-2D31F6CE0AA3}" presName="comp2" presStyleCnt="0"/>
      <dgm:spPr/>
    </dgm:pt>
    <dgm:pt modelId="{5C72FC6F-41F0-41B4-BAE8-1E4A728CAB0D}" type="pres">
      <dgm:prSet presAssocID="{C5B9FE7A-B3FC-44E7-8132-2D31F6CE0AA3}" presName="circle2" presStyleLbl="node1" presStyleIdx="1" presStyleCnt="4"/>
      <dgm:spPr/>
      <dgm:t>
        <a:bodyPr/>
        <a:lstStyle/>
        <a:p>
          <a:endParaRPr lang="fr-FR"/>
        </a:p>
      </dgm:t>
    </dgm:pt>
    <dgm:pt modelId="{197164D7-A82B-4A86-9B37-BFB9C0E908BF}" type="pres">
      <dgm:prSet presAssocID="{C5B9FE7A-B3FC-44E7-8132-2D31F6CE0AA3}" presName="c2text" presStyleLbl="node1" presStyleIdx="1" presStyleCnt="4">
        <dgm:presLayoutVars>
          <dgm:bulletEnabled val="1"/>
        </dgm:presLayoutVars>
      </dgm:prSet>
      <dgm:spPr/>
      <dgm:t>
        <a:bodyPr/>
        <a:lstStyle/>
        <a:p>
          <a:endParaRPr lang="fr-FR"/>
        </a:p>
      </dgm:t>
    </dgm:pt>
    <dgm:pt modelId="{A4D1D24C-DAC1-464F-8345-1A0489E89281}" type="pres">
      <dgm:prSet presAssocID="{C5B9FE7A-B3FC-44E7-8132-2D31F6CE0AA3}" presName="comp3" presStyleCnt="0"/>
      <dgm:spPr/>
    </dgm:pt>
    <dgm:pt modelId="{7C07D245-FC59-4A3A-9E83-60EC500ED732}" type="pres">
      <dgm:prSet presAssocID="{C5B9FE7A-B3FC-44E7-8132-2D31F6CE0AA3}" presName="circle3" presStyleLbl="node1" presStyleIdx="2" presStyleCnt="4"/>
      <dgm:spPr/>
      <dgm:t>
        <a:bodyPr/>
        <a:lstStyle/>
        <a:p>
          <a:endParaRPr lang="fr-FR"/>
        </a:p>
      </dgm:t>
    </dgm:pt>
    <dgm:pt modelId="{4B0BD3A5-2E40-4129-A368-6B76BDB5A73E}" type="pres">
      <dgm:prSet presAssocID="{C5B9FE7A-B3FC-44E7-8132-2D31F6CE0AA3}" presName="c3text" presStyleLbl="node1" presStyleIdx="2" presStyleCnt="4">
        <dgm:presLayoutVars>
          <dgm:bulletEnabled val="1"/>
        </dgm:presLayoutVars>
      </dgm:prSet>
      <dgm:spPr/>
      <dgm:t>
        <a:bodyPr/>
        <a:lstStyle/>
        <a:p>
          <a:endParaRPr lang="fr-FR"/>
        </a:p>
      </dgm:t>
    </dgm:pt>
    <dgm:pt modelId="{F427976D-EA55-4FF7-AE43-3B605E9618FF}" type="pres">
      <dgm:prSet presAssocID="{C5B9FE7A-B3FC-44E7-8132-2D31F6CE0AA3}" presName="comp4" presStyleCnt="0"/>
      <dgm:spPr/>
    </dgm:pt>
    <dgm:pt modelId="{384AD2F5-49FC-4EA4-8AAC-035A9707CA3A}" type="pres">
      <dgm:prSet presAssocID="{C5B9FE7A-B3FC-44E7-8132-2D31F6CE0AA3}" presName="circle4" presStyleLbl="node1" presStyleIdx="3" presStyleCnt="4"/>
      <dgm:spPr/>
      <dgm:t>
        <a:bodyPr/>
        <a:lstStyle/>
        <a:p>
          <a:endParaRPr lang="fr-FR"/>
        </a:p>
      </dgm:t>
    </dgm:pt>
    <dgm:pt modelId="{5A4EA3EA-8C32-4DBD-98BE-392FEFCDF546}" type="pres">
      <dgm:prSet presAssocID="{C5B9FE7A-B3FC-44E7-8132-2D31F6CE0AA3}" presName="c4text" presStyleLbl="node1" presStyleIdx="3" presStyleCnt="4">
        <dgm:presLayoutVars>
          <dgm:bulletEnabled val="1"/>
        </dgm:presLayoutVars>
      </dgm:prSet>
      <dgm:spPr/>
      <dgm:t>
        <a:bodyPr/>
        <a:lstStyle/>
        <a:p>
          <a:endParaRPr lang="fr-FR"/>
        </a:p>
      </dgm:t>
    </dgm:pt>
  </dgm:ptLst>
  <dgm:cxnLst>
    <dgm:cxn modelId="{9890BFCF-586D-4804-832A-D96B96C61B74}" type="presOf" srcId="{07C0DFC5-4366-4206-BD1F-C9A3FA567317}" destId="{FBA5AE22-B53D-4862-A377-11F5F4FD7589}" srcOrd="0" destOrd="0" presId="urn:microsoft.com/office/officeart/2005/8/layout/venn2"/>
    <dgm:cxn modelId="{345A43C0-BCF5-4534-AB59-39A3337ACABF}" srcId="{C5B9FE7A-B3FC-44E7-8132-2D31F6CE0AA3}" destId="{148C9477-28CC-4E8A-ACD1-3CF45C8B43EA}" srcOrd="1" destOrd="0" parTransId="{D3BB46D5-1055-44C3-9B46-11FB6394ADAF}" sibTransId="{07420840-8B70-4D0A-9B5C-F99523505FC3}"/>
    <dgm:cxn modelId="{44A5A151-9CB3-4D2C-93CA-608D987AAF91}" srcId="{C5B9FE7A-B3FC-44E7-8132-2D31F6CE0AA3}" destId="{7AB61DAF-C228-466B-A516-20AB13EC8DFC}" srcOrd="2" destOrd="0" parTransId="{374F58B7-590B-4055-A303-9A84D64D14DA}" sibTransId="{C72DC69E-756D-49E4-AB1D-44D21CB7255A}"/>
    <dgm:cxn modelId="{9F908062-F465-4E95-8B5F-601A52BBCE52}" type="presOf" srcId="{07C0DFC5-4366-4206-BD1F-C9A3FA567317}" destId="{03D8C9B6-C6AC-4CBE-B3CD-F82055CBC68F}" srcOrd="1" destOrd="0" presId="urn:microsoft.com/office/officeart/2005/8/layout/venn2"/>
    <dgm:cxn modelId="{D247F429-1D0F-44C8-8960-D1C946B53686}" type="presOf" srcId="{148C9477-28CC-4E8A-ACD1-3CF45C8B43EA}" destId="{197164D7-A82B-4A86-9B37-BFB9C0E908BF}" srcOrd="1" destOrd="0" presId="urn:microsoft.com/office/officeart/2005/8/layout/venn2"/>
    <dgm:cxn modelId="{01156AE7-6EDA-45AE-AF0F-79021753D27A}" type="presOf" srcId="{7AB61DAF-C228-466B-A516-20AB13EC8DFC}" destId="{4B0BD3A5-2E40-4129-A368-6B76BDB5A73E}" srcOrd="1" destOrd="0" presId="urn:microsoft.com/office/officeart/2005/8/layout/venn2"/>
    <dgm:cxn modelId="{E32434EF-AF3A-47F2-B2C1-2EF696B4225B}" srcId="{C5B9FE7A-B3FC-44E7-8132-2D31F6CE0AA3}" destId="{9B0B1738-5AF8-422C-A492-EB0880BD1501}" srcOrd="3" destOrd="0" parTransId="{36251ACA-57D7-49E1-B781-25E4CDC65B97}" sibTransId="{10C831B9-400D-4965-AC28-676F3CF46F89}"/>
    <dgm:cxn modelId="{1C32F4B9-256D-4BEB-91D2-FA2F23FB6F10}" type="presOf" srcId="{9B0B1738-5AF8-422C-A492-EB0880BD1501}" destId="{384AD2F5-49FC-4EA4-8AAC-035A9707CA3A}" srcOrd="0" destOrd="0" presId="urn:microsoft.com/office/officeart/2005/8/layout/venn2"/>
    <dgm:cxn modelId="{3F1012ED-227C-413C-867C-1B13770BC768}" srcId="{C5B9FE7A-B3FC-44E7-8132-2D31F6CE0AA3}" destId="{07C0DFC5-4366-4206-BD1F-C9A3FA567317}" srcOrd="0" destOrd="0" parTransId="{9AF05317-26D7-4A55-99FE-E0CAA05DD407}" sibTransId="{44D6DB42-D0F4-4B3F-B307-B92C88DBD3CC}"/>
    <dgm:cxn modelId="{0FD46663-DC5F-4D9F-B554-E3BFD34ADE92}" type="presOf" srcId="{7AB61DAF-C228-466B-A516-20AB13EC8DFC}" destId="{7C07D245-FC59-4A3A-9E83-60EC500ED732}" srcOrd="0" destOrd="0" presId="urn:microsoft.com/office/officeart/2005/8/layout/venn2"/>
    <dgm:cxn modelId="{350FB0B4-9473-4EF3-ACC4-08EA9E69DF7D}" type="presOf" srcId="{148C9477-28CC-4E8A-ACD1-3CF45C8B43EA}" destId="{5C72FC6F-41F0-41B4-BAE8-1E4A728CAB0D}" srcOrd="0" destOrd="0" presId="urn:microsoft.com/office/officeart/2005/8/layout/venn2"/>
    <dgm:cxn modelId="{8A0CB21A-05AB-4C68-8AA2-B0786052E944}" type="presOf" srcId="{9B0B1738-5AF8-422C-A492-EB0880BD1501}" destId="{5A4EA3EA-8C32-4DBD-98BE-392FEFCDF546}" srcOrd="1" destOrd="0" presId="urn:microsoft.com/office/officeart/2005/8/layout/venn2"/>
    <dgm:cxn modelId="{30754965-97A2-4606-AC76-147CBC89708C}" type="presOf" srcId="{C5B9FE7A-B3FC-44E7-8132-2D31F6CE0AA3}" destId="{C0F400F3-A313-4BD9-BC03-B094029D9E6D}" srcOrd="0" destOrd="0" presId="urn:microsoft.com/office/officeart/2005/8/layout/venn2"/>
    <dgm:cxn modelId="{76EE227B-F7BA-4E77-94DB-00C7AC11C103}" type="presParOf" srcId="{C0F400F3-A313-4BD9-BC03-B094029D9E6D}" destId="{53CE8F67-F621-4E45-BA7C-8A83EBC4D1D9}" srcOrd="0" destOrd="0" presId="urn:microsoft.com/office/officeart/2005/8/layout/venn2"/>
    <dgm:cxn modelId="{D256BB0A-30AB-49F3-AABB-6159C3DB740A}" type="presParOf" srcId="{53CE8F67-F621-4E45-BA7C-8A83EBC4D1D9}" destId="{FBA5AE22-B53D-4862-A377-11F5F4FD7589}" srcOrd="0" destOrd="0" presId="urn:microsoft.com/office/officeart/2005/8/layout/venn2"/>
    <dgm:cxn modelId="{D6DD20C4-B2D4-4354-B95B-293AFBB936FC}" type="presParOf" srcId="{53CE8F67-F621-4E45-BA7C-8A83EBC4D1D9}" destId="{03D8C9B6-C6AC-4CBE-B3CD-F82055CBC68F}" srcOrd="1" destOrd="0" presId="urn:microsoft.com/office/officeart/2005/8/layout/venn2"/>
    <dgm:cxn modelId="{A987FDB2-4563-4FA8-A997-1E7FAB250605}" type="presParOf" srcId="{C0F400F3-A313-4BD9-BC03-B094029D9E6D}" destId="{E476A2AC-43D4-477A-8975-4D528D1C4BCA}" srcOrd="1" destOrd="0" presId="urn:microsoft.com/office/officeart/2005/8/layout/venn2"/>
    <dgm:cxn modelId="{33999EF1-9D37-4221-9080-E9EB61A71A23}" type="presParOf" srcId="{E476A2AC-43D4-477A-8975-4D528D1C4BCA}" destId="{5C72FC6F-41F0-41B4-BAE8-1E4A728CAB0D}" srcOrd="0" destOrd="0" presId="urn:microsoft.com/office/officeart/2005/8/layout/venn2"/>
    <dgm:cxn modelId="{651D0D81-1AAD-4B81-9EFB-7A256E32226F}" type="presParOf" srcId="{E476A2AC-43D4-477A-8975-4D528D1C4BCA}" destId="{197164D7-A82B-4A86-9B37-BFB9C0E908BF}" srcOrd="1" destOrd="0" presId="urn:microsoft.com/office/officeart/2005/8/layout/venn2"/>
    <dgm:cxn modelId="{312EAFE8-6E25-460F-9A7A-97771FC18C12}" type="presParOf" srcId="{C0F400F3-A313-4BD9-BC03-B094029D9E6D}" destId="{A4D1D24C-DAC1-464F-8345-1A0489E89281}" srcOrd="2" destOrd="0" presId="urn:microsoft.com/office/officeart/2005/8/layout/venn2"/>
    <dgm:cxn modelId="{78BA5A83-19F1-4E1E-B5DF-029EEB3FFAB4}" type="presParOf" srcId="{A4D1D24C-DAC1-464F-8345-1A0489E89281}" destId="{7C07D245-FC59-4A3A-9E83-60EC500ED732}" srcOrd="0" destOrd="0" presId="urn:microsoft.com/office/officeart/2005/8/layout/venn2"/>
    <dgm:cxn modelId="{F3BD3637-3C3E-4BDC-81DA-4D8C6B2BBEE1}" type="presParOf" srcId="{A4D1D24C-DAC1-464F-8345-1A0489E89281}" destId="{4B0BD3A5-2E40-4129-A368-6B76BDB5A73E}" srcOrd="1" destOrd="0" presId="urn:microsoft.com/office/officeart/2005/8/layout/venn2"/>
    <dgm:cxn modelId="{2327AE49-1405-4015-8241-7EE0754FD0A4}" type="presParOf" srcId="{C0F400F3-A313-4BD9-BC03-B094029D9E6D}" destId="{F427976D-EA55-4FF7-AE43-3B605E9618FF}" srcOrd="3" destOrd="0" presId="urn:microsoft.com/office/officeart/2005/8/layout/venn2"/>
    <dgm:cxn modelId="{EFE5C0FA-242E-49CE-8C1C-85AEC37827F9}" type="presParOf" srcId="{F427976D-EA55-4FF7-AE43-3B605E9618FF}" destId="{384AD2F5-49FC-4EA4-8AAC-035A9707CA3A}" srcOrd="0" destOrd="0" presId="urn:microsoft.com/office/officeart/2005/8/layout/venn2"/>
    <dgm:cxn modelId="{2688B6E7-330F-4D8C-B76E-0EC075416381}" type="presParOf" srcId="{F427976D-EA55-4FF7-AE43-3B605E9618FF}" destId="{5A4EA3EA-8C32-4DBD-98BE-392FEFCDF546}" srcOrd="1" destOrd="0" presId="urn:microsoft.com/office/officeart/2005/8/layout/venn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C8BE52-1ACE-433B-B453-787500F6C14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1EF030D6-40C3-4D69-A286-924A2979855A}">
      <dgm:prSet phldrT="[Texte]"/>
      <dgm:spPr>
        <a:solidFill>
          <a:schemeClr val="accent6"/>
        </a:solidFill>
      </dgm:spPr>
      <dgm:t>
        <a:bodyPr/>
        <a:lstStyle/>
        <a:p>
          <a:r>
            <a:rPr lang="fr-FR" dirty="0" smtClean="0"/>
            <a:t>CDI </a:t>
          </a:r>
        </a:p>
        <a:p>
          <a:r>
            <a:rPr lang="fr-FR" dirty="0" smtClean="0"/>
            <a:t>84,4 %</a:t>
          </a:r>
          <a:endParaRPr lang="fr-FR" dirty="0"/>
        </a:p>
      </dgm:t>
    </dgm:pt>
    <dgm:pt modelId="{F079FAFC-C251-4B5E-BDF4-5399650DF201}" type="parTrans" cxnId="{CE1D167F-3FEE-489D-958F-EBE4205C3395}">
      <dgm:prSet/>
      <dgm:spPr/>
      <dgm:t>
        <a:bodyPr/>
        <a:lstStyle/>
        <a:p>
          <a:endParaRPr lang="fr-FR"/>
        </a:p>
      </dgm:t>
    </dgm:pt>
    <dgm:pt modelId="{50330501-514B-4C44-929F-E45D913E1C92}" type="sibTrans" cxnId="{CE1D167F-3FEE-489D-958F-EBE4205C3395}">
      <dgm:prSet/>
      <dgm:spPr/>
      <dgm:t>
        <a:bodyPr/>
        <a:lstStyle/>
        <a:p>
          <a:endParaRPr lang="fr-FR"/>
        </a:p>
      </dgm:t>
    </dgm:pt>
    <dgm:pt modelId="{6DD21366-BC68-4C6D-9CC2-276F14BA6C85}">
      <dgm:prSet phldrT="[Texte]"/>
      <dgm:spPr>
        <a:solidFill>
          <a:schemeClr val="accent4"/>
        </a:solidFill>
      </dgm:spPr>
      <dgm:t>
        <a:bodyPr/>
        <a:lstStyle/>
        <a:p>
          <a:r>
            <a:rPr lang="fr-FR" dirty="0" smtClean="0"/>
            <a:t>CDD</a:t>
          </a:r>
        </a:p>
        <a:p>
          <a:r>
            <a:rPr lang="fr-FR" dirty="0" smtClean="0"/>
            <a:t>11,7 %</a:t>
          </a:r>
          <a:endParaRPr lang="fr-FR" dirty="0"/>
        </a:p>
      </dgm:t>
    </dgm:pt>
    <dgm:pt modelId="{8586990C-4978-4B09-8A5E-03CD472B5B7B}" type="parTrans" cxnId="{0576ABE3-62FE-470F-9041-92EA5C8D66AA}">
      <dgm:prSet/>
      <dgm:spPr/>
      <dgm:t>
        <a:bodyPr/>
        <a:lstStyle/>
        <a:p>
          <a:endParaRPr lang="fr-FR"/>
        </a:p>
      </dgm:t>
    </dgm:pt>
    <dgm:pt modelId="{AC7807A8-8761-4198-9D97-E57AD51E3398}" type="sibTrans" cxnId="{0576ABE3-62FE-470F-9041-92EA5C8D66AA}">
      <dgm:prSet/>
      <dgm:spPr/>
      <dgm:t>
        <a:bodyPr/>
        <a:lstStyle/>
        <a:p>
          <a:endParaRPr lang="fr-FR"/>
        </a:p>
      </dgm:t>
    </dgm:pt>
    <dgm:pt modelId="{B6619587-4825-4C9F-9B6B-8F76CFF9ECC8}">
      <dgm:prSet phldrT="[Texte]"/>
      <dgm:spPr>
        <a:solidFill>
          <a:schemeClr val="accent2"/>
        </a:solidFill>
      </dgm:spPr>
      <dgm:t>
        <a:bodyPr/>
        <a:lstStyle/>
        <a:p>
          <a:r>
            <a:rPr lang="fr-FR" dirty="0" smtClean="0"/>
            <a:t>Intérim</a:t>
          </a:r>
        </a:p>
        <a:p>
          <a:r>
            <a:rPr lang="fr-FR" dirty="0" smtClean="0"/>
            <a:t>3,9 %</a:t>
          </a:r>
          <a:endParaRPr lang="fr-FR" dirty="0"/>
        </a:p>
      </dgm:t>
    </dgm:pt>
    <dgm:pt modelId="{6F371A1E-4E26-46C8-AA7E-FB4BB974FB4D}" type="parTrans" cxnId="{2073AC00-5317-42A4-B1D3-98E34FCC5688}">
      <dgm:prSet/>
      <dgm:spPr/>
      <dgm:t>
        <a:bodyPr/>
        <a:lstStyle/>
        <a:p>
          <a:endParaRPr lang="fr-FR"/>
        </a:p>
      </dgm:t>
    </dgm:pt>
    <dgm:pt modelId="{5ECD3DE9-7BC2-4BFD-B01E-2DB34232C016}" type="sibTrans" cxnId="{2073AC00-5317-42A4-B1D3-98E34FCC5688}">
      <dgm:prSet/>
      <dgm:spPr/>
      <dgm:t>
        <a:bodyPr/>
        <a:lstStyle/>
        <a:p>
          <a:endParaRPr lang="fr-FR"/>
        </a:p>
      </dgm:t>
    </dgm:pt>
    <dgm:pt modelId="{73A5E4CF-AD4C-4A0E-895B-A54AABC08C23}">
      <dgm:prSet phldrT="[Texte]"/>
      <dgm:spPr/>
      <dgm:t>
        <a:bodyPr/>
        <a:lstStyle/>
        <a:p>
          <a:r>
            <a:rPr lang="fr-FR" dirty="0" smtClean="0"/>
            <a:t>Autre</a:t>
          </a:r>
        </a:p>
        <a:p>
          <a:r>
            <a:rPr lang="fr-FR" dirty="0" smtClean="0"/>
            <a:t>0 %</a:t>
          </a:r>
          <a:endParaRPr lang="fr-FR" dirty="0"/>
        </a:p>
      </dgm:t>
    </dgm:pt>
    <dgm:pt modelId="{50EF2CD6-8A9E-426B-9A82-45654D456B81}" type="parTrans" cxnId="{65EB5A79-D908-4583-8FED-093C5989E51F}">
      <dgm:prSet/>
      <dgm:spPr/>
      <dgm:t>
        <a:bodyPr/>
        <a:lstStyle/>
        <a:p>
          <a:endParaRPr lang="fr-FR"/>
        </a:p>
      </dgm:t>
    </dgm:pt>
    <dgm:pt modelId="{D9A4A2BF-2ED3-4E25-9BC1-CC43AE5A66E8}" type="sibTrans" cxnId="{65EB5A79-D908-4583-8FED-093C5989E51F}">
      <dgm:prSet/>
      <dgm:spPr/>
      <dgm:t>
        <a:bodyPr/>
        <a:lstStyle/>
        <a:p>
          <a:endParaRPr lang="fr-FR"/>
        </a:p>
      </dgm:t>
    </dgm:pt>
    <dgm:pt modelId="{9BAFDD7D-04F8-421C-875C-2610DD6F32AB}" type="pres">
      <dgm:prSet presAssocID="{09C8BE52-1ACE-433B-B453-787500F6C149}" presName="diagram" presStyleCnt="0">
        <dgm:presLayoutVars>
          <dgm:dir/>
          <dgm:resizeHandles val="exact"/>
        </dgm:presLayoutVars>
      </dgm:prSet>
      <dgm:spPr/>
      <dgm:t>
        <a:bodyPr/>
        <a:lstStyle/>
        <a:p>
          <a:endParaRPr lang="fr-FR"/>
        </a:p>
      </dgm:t>
    </dgm:pt>
    <dgm:pt modelId="{193BF995-927D-48DE-ABD8-9A31077A034F}" type="pres">
      <dgm:prSet presAssocID="{1EF030D6-40C3-4D69-A286-924A2979855A}" presName="node" presStyleLbl="node1" presStyleIdx="0" presStyleCnt="4">
        <dgm:presLayoutVars>
          <dgm:bulletEnabled val="1"/>
        </dgm:presLayoutVars>
      </dgm:prSet>
      <dgm:spPr/>
      <dgm:t>
        <a:bodyPr/>
        <a:lstStyle/>
        <a:p>
          <a:endParaRPr lang="fr-FR"/>
        </a:p>
      </dgm:t>
    </dgm:pt>
    <dgm:pt modelId="{2DDB5D39-2CFE-4946-8C3B-5240DED20E32}" type="pres">
      <dgm:prSet presAssocID="{50330501-514B-4C44-929F-E45D913E1C92}" presName="sibTrans" presStyleCnt="0"/>
      <dgm:spPr/>
    </dgm:pt>
    <dgm:pt modelId="{D0C2D56F-3970-472E-A2A6-8CB665977305}" type="pres">
      <dgm:prSet presAssocID="{6DD21366-BC68-4C6D-9CC2-276F14BA6C85}" presName="node" presStyleLbl="node1" presStyleIdx="1" presStyleCnt="4">
        <dgm:presLayoutVars>
          <dgm:bulletEnabled val="1"/>
        </dgm:presLayoutVars>
      </dgm:prSet>
      <dgm:spPr/>
      <dgm:t>
        <a:bodyPr/>
        <a:lstStyle/>
        <a:p>
          <a:endParaRPr lang="fr-FR"/>
        </a:p>
      </dgm:t>
    </dgm:pt>
    <dgm:pt modelId="{EFA748F3-1000-46B0-AB36-A2A993969AF2}" type="pres">
      <dgm:prSet presAssocID="{AC7807A8-8761-4198-9D97-E57AD51E3398}" presName="sibTrans" presStyleCnt="0"/>
      <dgm:spPr/>
    </dgm:pt>
    <dgm:pt modelId="{9965F00D-B961-464C-A75E-D99B320EE63F}" type="pres">
      <dgm:prSet presAssocID="{B6619587-4825-4C9F-9B6B-8F76CFF9ECC8}" presName="node" presStyleLbl="node1" presStyleIdx="2" presStyleCnt="4">
        <dgm:presLayoutVars>
          <dgm:bulletEnabled val="1"/>
        </dgm:presLayoutVars>
      </dgm:prSet>
      <dgm:spPr/>
      <dgm:t>
        <a:bodyPr/>
        <a:lstStyle/>
        <a:p>
          <a:endParaRPr lang="fr-FR"/>
        </a:p>
      </dgm:t>
    </dgm:pt>
    <dgm:pt modelId="{4E57BF09-A57E-4B83-9C85-13DF2A2ECC89}" type="pres">
      <dgm:prSet presAssocID="{5ECD3DE9-7BC2-4BFD-B01E-2DB34232C016}" presName="sibTrans" presStyleCnt="0"/>
      <dgm:spPr/>
    </dgm:pt>
    <dgm:pt modelId="{670F0B8D-A731-4666-9350-1E9EC56ECF83}" type="pres">
      <dgm:prSet presAssocID="{73A5E4CF-AD4C-4A0E-895B-A54AABC08C23}" presName="node" presStyleLbl="node1" presStyleIdx="3" presStyleCnt="4">
        <dgm:presLayoutVars>
          <dgm:bulletEnabled val="1"/>
        </dgm:presLayoutVars>
      </dgm:prSet>
      <dgm:spPr/>
      <dgm:t>
        <a:bodyPr/>
        <a:lstStyle/>
        <a:p>
          <a:endParaRPr lang="fr-FR"/>
        </a:p>
      </dgm:t>
    </dgm:pt>
  </dgm:ptLst>
  <dgm:cxnLst>
    <dgm:cxn modelId="{3E42D7F5-1EA6-421B-A565-5CF640F6E0F8}" type="presOf" srcId="{73A5E4CF-AD4C-4A0E-895B-A54AABC08C23}" destId="{670F0B8D-A731-4666-9350-1E9EC56ECF83}" srcOrd="0" destOrd="0" presId="urn:microsoft.com/office/officeart/2005/8/layout/default"/>
    <dgm:cxn modelId="{11191792-9883-4C7E-88D1-E4BEFCFD5C04}" type="presOf" srcId="{6DD21366-BC68-4C6D-9CC2-276F14BA6C85}" destId="{D0C2D56F-3970-472E-A2A6-8CB665977305}" srcOrd="0" destOrd="0" presId="urn:microsoft.com/office/officeart/2005/8/layout/default"/>
    <dgm:cxn modelId="{78D91BD5-F445-408B-A927-B5F8BB227012}" type="presOf" srcId="{1EF030D6-40C3-4D69-A286-924A2979855A}" destId="{193BF995-927D-48DE-ABD8-9A31077A034F}" srcOrd="0" destOrd="0" presId="urn:microsoft.com/office/officeart/2005/8/layout/default"/>
    <dgm:cxn modelId="{0576ABE3-62FE-470F-9041-92EA5C8D66AA}" srcId="{09C8BE52-1ACE-433B-B453-787500F6C149}" destId="{6DD21366-BC68-4C6D-9CC2-276F14BA6C85}" srcOrd="1" destOrd="0" parTransId="{8586990C-4978-4B09-8A5E-03CD472B5B7B}" sibTransId="{AC7807A8-8761-4198-9D97-E57AD51E3398}"/>
    <dgm:cxn modelId="{2073AC00-5317-42A4-B1D3-98E34FCC5688}" srcId="{09C8BE52-1ACE-433B-B453-787500F6C149}" destId="{B6619587-4825-4C9F-9B6B-8F76CFF9ECC8}" srcOrd="2" destOrd="0" parTransId="{6F371A1E-4E26-46C8-AA7E-FB4BB974FB4D}" sibTransId="{5ECD3DE9-7BC2-4BFD-B01E-2DB34232C016}"/>
    <dgm:cxn modelId="{CE1D167F-3FEE-489D-958F-EBE4205C3395}" srcId="{09C8BE52-1ACE-433B-B453-787500F6C149}" destId="{1EF030D6-40C3-4D69-A286-924A2979855A}" srcOrd="0" destOrd="0" parTransId="{F079FAFC-C251-4B5E-BDF4-5399650DF201}" sibTransId="{50330501-514B-4C44-929F-E45D913E1C92}"/>
    <dgm:cxn modelId="{ABCF5EC3-C143-4DEF-A9C8-911DA117A744}" type="presOf" srcId="{09C8BE52-1ACE-433B-B453-787500F6C149}" destId="{9BAFDD7D-04F8-421C-875C-2610DD6F32AB}" srcOrd="0" destOrd="0" presId="urn:microsoft.com/office/officeart/2005/8/layout/default"/>
    <dgm:cxn modelId="{65EB5A79-D908-4583-8FED-093C5989E51F}" srcId="{09C8BE52-1ACE-433B-B453-787500F6C149}" destId="{73A5E4CF-AD4C-4A0E-895B-A54AABC08C23}" srcOrd="3" destOrd="0" parTransId="{50EF2CD6-8A9E-426B-9A82-45654D456B81}" sibTransId="{D9A4A2BF-2ED3-4E25-9BC1-CC43AE5A66E8}"/>
    <dgm:cxn modelId="{E8EEB7D5-A9C2-45BF-B243-83E6F10D2240}" type="presOf" srcId="{B6619587-4825-4C9F-9B6B-8F76CFF9ECC8}" destId="{9965F00D-B961-464C-A75E-D99B320EE63F}" srcOrd="0" destOrd="0" presId="urn:microsoft.com/office/officeart/2005/8/layout/default"/>
    <dgm:cxn modelId="{9012DD7E-B30B-411C-8C1F-D975C2B94ED9}" type="presParOf" srcId="{9BAFDD7D-04F8-421C-875C-2610DD6F32AB}" destId="{193BF995-927D-48DE-ABD8-9A31077A034F}" srcOrd="0" destOrd="0" presId="urn:microsoft.com/office/officeart/2005/8/layout/default"/>
    <dgm:cxn modelId="{18517478-4A80-4875-9A60-0E087EA572F4}" type="presParOf" srcId="{9BAFDD7D-04F8-421C-875C-2610DD6F32AB}" destId="{2DDB5D39-2CFE-4946-8C3B-5240DED20E32}" srcOrd="1" destOrd="0" presId="urn:microsoft.com/office/officeart/2005/8/layout/default"/>
    <dgm:cxn modelId="{A36091CE-A5E1-4C8D-8077-07A11B49F4A5}" type="presParOf" srcId="{9BAFDD7D-04F8-421C-875C-2610DD6F32AB}" destId="{D0C2D56F-3970-472E-A2A6-8CB665977305}" srcOrd="2" destOrd="0" presId="urn:microsoft.com/office/officeart/2005/8/layout/default"/>
    <dgm:cxn modelId="{67845899-AA7A-4EE4-8AE2-CEF3B935D567}" type="presParOf" srcId="{9BAFDD7D-04F8-421C-875C-2610DD6F32AB}" destId="{EFA748F3-1000-46B0-AB36-A2A993969AF2}" srcOrd="3" destOrd="0" presId="urn:microsoft.com/office/officeart/2005/8/layout/default"/>
    <dgm:cxn modelId="{5D9E27BE-87FE-43FC-8A1A-10BDD772D5C1}" type="presParOf" srcId="{9BAFDD7D-04F8-421C-875C-2610DD6F32AB}" destId="{9965F00D-B961-464C-A75E-D99B320EE63F}" srcOrd="4" destOrd="0" presId="urn:microsoft.com/office/officeart/2005/8/layout/default"/>
    <dgm:cxn modelId="{988A19D2-BADC-43EF-AF6B-0C2E0DEBC73D}" type="presParOf" srcId="{9BAFDD7D-04F8-421C-875C-2610DD6F32AB}" destId="{4E57BF09-A57E-4B83-9C85-13DF2A2ECC89}" srcOrd="5" destOrd="0" presId="urn:microsoft.com/office/officeart/2005/8/layout/default"/>
    <dgm:cxn modelId="{BE03C2CA-C21B-4B14-A067-A11CA7EC6228}" type="presParOf" srcId="{9BAFDD7D-04F8-421C-875C-2610DD6F32AB}" destId="{670F0B8D-A731-4666-9350-1E9EC56ECF83}" srcOrd="6" destOrd="0" presId="urn:microsoft.com/office/officeart/2005/8/layout/defaul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CA56AB-658F-40E9-8B73-424C1283591D}">
      <dsp:nvSpPr>
        <dsp:cNvPr id="0" name=""/>
        <dsp:cNvSpPr/>
      </dsp:nvSpPr>
      <dsp:spPr>
        <a:xfrm>
          <a:off x="3275584" y="2842187"/>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t" anchorCtr="0">
          <a:noAutofit/>
        </a:bodyPr>
        <a:lstStyle/>
        <a:p>
          <a:pPr marL="228600" lvl="1" indent="-228600" algn="l" defTabSz="889000">
            <a:lnSpc>
              <a:spcPct val="90000"/>
            </a:lnSpc>
            <a:spcBef>
              <a:spcPct val="0"/>
            </a:spcBef>
            <a:spcAft>
              <a:spcPct val="15000"/>
            </a:spcAft>
            <a:buChar char="••"/>
          </a:pPr>
          <a:r>
            <a:rPr lang="fr-FR" sz="2000" kern="1200" dirty="0" smtClean="0"/>
            <a:t>Etranger </a:t>
          </a:r>
          <a:endParaRPr lang="fr-FR" sz="2000" kern="1200" dirty="0"/>
        </a:p>
      </dsp:txBody>
      <dsp:txXfrm>
        <a:off x="3906435" y="3195874"/>
        <a:ext cx="1348197" cy="918226"/>
      </dsp:txXfrm>
    </dsp:sp>
    <dsp:sp modelId="{F31FBA49-322D-4F31-8CB0-AB2176CDFF37}">
      <dsp:nvSpPr>
        <dsp:cNvPr id="0" name=""/>
        <dsp:cNvSpPr/>
      </dsp:nvSpPr>
      <dsp:spPr>
        <a:xfrm>
          <a:off x="0" y="2842187"/>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t" anchorCtr="0">
          <a:noAutofit/>
        </a:bodyPr>
        <a:lstStyle/>
        <a:p>
          <a:pPr marL="228600" lvl="1" indent="-228600" algn="l" defTabSz="889000">
            <a:lnSpc>
              <a:spcPct val="90000"/>
            </a:lnSpc>
            <a:spcBef>
              <a:spcPct val="0"/>
            </a:spcBef>
            <a:spcAft>
              <a:spcPct val="15000"/>
            </a:spcAft>
            <a:buChar char="••"/>
          </a:pPr>
          <a:r>
            <a:rPr lang="fr-FR" sz="2000" kern="1200" dirty="0" smtClean="0"/>
            <a:t>Autres régions</a:t>
          </a:r>
          <a:endParaRPr lang="fr-FR" sz="2000" kern="1200" dirty="0"/>
        </a:p>
      </dsp:txBody>
      <dsp:txXfrm>
        <a:off x="28567" y="3195874"/>
        <a:ext cx="1348197" cy="918226"/>
      </dsp:txXfrm>
    </dsp:sp>
    <dsp:sp modelId="{A8A862BD-83E0-4D22-B933-3B9D9FB0F731}">
      <dsp:nvSpPr>
        <dsp:cNvPr id="0" name=""/>
        <dsp:cNvSpPr/>
      </dsp:nvSpPr>
      <dsp:spPr>
        <a:xfrm>
          <a:off x="3275584" y="78667"/>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t" anchorCtr="0">
          <a:noAutofit/>
        </a:bodyPr>
        <a:lstStyle/>
        <a:p>
          <a:pPr marL="228600" lvl="1" indent="-228600" algn="l" defTabSz="889000">
            <a:lnSpc>
              <a:spcPct val="90000"/>
            </a:lnSpc>
            <a:spcBef>
              <a:spcPct val="0"/>
            </a:spcBef>
            <a:spcAft>
              <a:spcPct val="15000"/>
            </a:spcAft>
            <a:buChar char="••"/>
          </a:pPr>
          <a:r>
            <a:rPr lang="fr-FR" sz="2000" kern="1200" dirty="0" smtClean="0"/>
            <a:t>Hauts de France</a:t>
          </a:r>
          <a:endParaRPr lang="fr-FR" sz="2000" kern="1200" dirty="0"/>
        </a:p>
      </dsp:txBody>
      <dsp:txXfrm>
        <a:off x="3906435" y="107234"/>
        <a:ext cx="1348197" cy="918226"/>
      </dsp:txXfrm>
    </dsp:sp>
    <dsp:sp modelId="{5B30F68D-1855-4AB7-BCBA-9094B1B76FB1}">
      <dsp:nvSpPr>
        <dsp:cNvPr id="0" name=""/>
        <dsp:cNvSpPr/>
      </dsp:nvSpPr>
      <dsp:spPr>
        <a:xfrm>
          <a:off x="0" y="78667"/>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t" anchorCtr="0">
          <a:noAutofit/>
        </a:bodyPr>
        <a:lstStyle/>
        <a:p>
          <a:pPr marL="228600" lvl="1" indent="-228600" algn="l" defTabSz="889000">
            <a:lnSpc>
              <a:spcPct val="90000"/>
            </a:lnSpc>
            <a:spcBef>
              <a:spcPct val="0"/>
            </a:spcBef>
            <a:spcAft>
              <a:spcPct val="15000"/>
            </a:spcAft>
            <a:buChar char="••"/>
          </a:pPr>
          <a:r>
            <a:rPr lang="fr-FR" sz="2000" kern="1200" dirty="0" smtClean="0"/>
            <a:t>Ile de France</a:t>
          </a:r>
          <a:endParaRPr lang="fr-FR" sz="2000" kern="1200" dirty="0"/>
        </a:p>
      </dsp:txBody>
      <dsp:txXfrm>
        <a:off x="28567" y="107234"/>
        <a:ext cx="1348197" cy="918226"/>
      </dsp:txXfrm>
    </dsp:sp>
    <dsp:sp modelId="{F4F05F4D-41B2-46BE-8805-192B8C2AEB31}">
      <dsp:nvSpPr>
        <dsp:cNvPr id="0" name=""/>
        <dsp:cNvSpPr/>
      </dsp:nvSpPr>
      <dsp:spPr>
        <a:xfrm>
          <a:off x="841248" y="310315"/>
          <a:ext cx="1759712" cy="1759712"/>
        </a:xfrm>
        <a:prstGeom prst="pieWedge">
          <a:avLst/>
        </a:prstGeom>
        <a:solidFill>
          <a:srgbClr val="D763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fr-FR" sz="2900" kern="1200" dirty="0" smtClean="0"/>
            <a:t>44,3 %</a:t>
          </a:r>
          <a:endParaRPr lang="fr-FR" sz="2900" kern="1200" dirty="0"/>
        </a:p>
      </dsp:txBody>
      <dsp:txXfrm>
        <a:off x="1356656" y="825723"/>
        <a:ext cx="1244304" cy="1244304"/>
      </dsp:txXfrm>
    </dsp:sp>
    <dsp:sp modelId="{0B312951-43DA-413E-9B00-830AA750DF8E}">
      <dsp:nvSpPr>
        <dsp:cNvPr id="0" name=""/>
        <dsp:cNvSpPr/>
      </dsp:nvSpPr>
      <dsp:spPr>
        <a:xfrm rot="5400000">
          <a:off x="2682239" y="310315"/>
          <a:ext cx="1759712" cy="1759712"/>
        </a:xfrm>
        <a:prstGeom prst="pieWedg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fr-FR" sz="2900" kern="1200" dirty="0" smtClean="0"/>
            <a:t>29,1 %</a:t>
          </a:r>
          <a:endParaRPr lang="fr-FR" sz="2900" kern="1200" dirty="0"/>
        </a:p>
      </dsp:txBody>
      <dsp:txXfrm rot="-5400000">
        <a:off x="2682239" y="825723"/>
        <a:ext cx="1244304" cy="1244304"/>
      </dsp:txXfrm>
    </dsp:sp>
    <dsp:sp modelId="{A33DA9D4-1253-4836-B455-7C0D1F47ED35}">
      <dsp:nvSpPr>
        <dsp:cNvPr id="0" name=""/>
        <dsp:cNvSpPr/>
      </dsp:nvSpPr>
      <dsp:spPr>
        <a:xfrm rot="10800000">
          <a:off x="2682239" y="2151307"/>
          <a:ext cx="1759712" cy="1759712"/>
        </a:xfrm>
        <a:prstGeom prst="pieWedge">
          <a:avLst/>
        </a:prstGeom>
        <a:solidFill>
          <a:srgbClr val="7456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fr-FR" sz="2900" kern="1200" dirty="0" smtClean="0"/>
            <a:t>9,9 %</a:t>
          </a:r>
          <a:endParaRPr lang="fr-FR" sz="2900" kern="1200" dirty="0"/>
        </a:p>
      </dsp:txBody>
      <dsp:txXfrm rot="10800000">
        <a:off x="2682239" y="2151307"/>
        <a:ext cx="1244304" cy="1244304"/>
      </dsp:txXfrm>
    </dsp:sp>
    <dsp:sp modelId="{0342DBCD-AF0A-4E96-829E-6545F3BB602B}">
      <dsp:nvSpPr>
        <dsp:cNvPr id="0" name=""/>
        <dsp:cNvSpPr/>
      </dsp:nvSpPr>
      <dsp:spPr>
        <a:xfrm rot="16200000">
          <a:off x="841248" y="2151307"/>
          <a:ext cx="1759712" cy="1759712"/>
        </a:xfrm>
        <a:prstGeom prst="pieWedg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fr-FR" sz="2900" kern="1200" dirty="0" smtClean="0"/>
            <a:t>16,7 %</a:t>
          </a:r>
          <a:endParaRPr lang="fr-FR" sz="2900" kern="1200" dirty="0"/>
        </a:p>
      </dsp:txBody>
      <dsp:txXfrm rot="5400000">
        <a:off x="1356656" y="2151307"/>
        <a:ext cx="1244304" cy="1244304"/>
      </dsp:txXfrm>
    </dsp:sp>
    <dsp:sp modelId="{CDEEF256-99BA-4050-80EC-FFC238A66832}">
      <dsp:nvSpPr>
        <dsp:cNvPr id="0" name=""/>
        <dsp:cNvSpPr/>
      </dsp:nvSpPr>
      <dsp:spPr>
        <a:xfrm>
          <a:off x="2337816" y="1744907"/>
          <a:ext cx="607568" cy="528320"/>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26D4E0-5BE4-429F-AB73-E16F029EE209}">
      <dsp:nvSpPr>
        <dsp:cNvPr id="0" name=""/>
        <dsp:cNvSpPr/>
      </dsp:nvSpPr>
      <dsp:spPr>
        <a:xfrm rot="10800000">
          <a:off x="2337816" y="1948107"/>
          <a:ext cx="607568" cy="528320"/>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5AE22-B53D-4862-A377-11F5F4FD7589}">
      <dsp:nvSpPr>
        <dsp:cNvPr id="0" name=""/>
        <dsp:cNvSpPr/>
      </dsp:nvSpPr>
      <dsp:spPr>
        <a:xfrm>
          <a:off x="750905" y="0"/>
          <a:ext cx="3907512" cy="390751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kern="1200" dirty="0" smtClean="0"/>
            <a:t>GE : 28,4 %</a:t>
          </a:r>
          <a:endParaRPr lang="fr-FR" sz="1600" kern="1200" dirty="0"/>
        </a:p>
      </dsp:txBody>
      <dsp:txXfrm>
        <a:off x="2158391" y="195375"/>
        <a:ext cx="1092540" cy="586126"/>
      </dsp:txXfrm>
    </dsp:sp>
    <dsp:sp modelId="{5C72FC6F-41F0-41B4-BAE8-1E4A728CAB0D}">
      <dsp:nvSpPr>
        <dsp:cNvPr id="0" name=""/>
        <dsp:cNvSpPr/>
      </dsp:nvSpPr>
      <dsp:spPr>
        <a:xfrm>
          <a:off x="1141657" y="781502"/>
          <a:ext cx="3126009" cy="312600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t>ETI : 39,8 %</a:t>
          </a:r>
          <a:endParaRPr lang="fr-FR" sz="2000" b="1" kern="1200" dirty="0"/>
        </a:p>
      </dsp:txBody>
      <dsp:txXfrm>
        <a:off x="2158391" y="969062"/>
        <a:ext cx="1092540" cy="562681"/>
      </dsp:txXfrm>
    </dsp:sp>
    <dsp:sp modelId="{7C07D245-FC59-4A3A-9E83-60EC500ED732}">
      <dsp:nvSpPr>
        <dsp:cNvPr id="0" name=""/>
        <dsp:cNvSpPr/>
      </dsp:nvSpPr>
      <dsp:spPr>
        <a:xfrm>
          <a:off x="1532408" y="1563004"/>
          <a:ext cx="2344507" cy="2344507"/>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kern="1200" dirty="0" smtClean="0"/>
            <a:t>PME : </a:t>
          </a:r>
        </a:p>
        <a:p>
          <a:pPr lvl="0" algn="ctr" defTabSz="711200">
            <a:lnSpc>
              <a:spcPct val="90000"/>
            </a:lnSpc>
            <a:spcBef>
              <a:spcPct val="0"/>
            </a:spcBef>
            <a:spcAft>
              <a:spcPct val="35000"/>
            </a:spcAft>
          </a:pPr>
          <a:r>
            <a:rPr lang="fr-FR" sz="1600" kern="1200" dirty="0" smtClean="0"/>
            <a:t>24,9  %</a:t>
          </a:r>
          <a:endParaRPr lang="fr-FR" sz="1600" kern="1200" dirty="0"/>
        </a:p>
      </dsp:txBody>
      <dsp:txXfrm>
        <a:off x="2158391" y="1738842"/>
        <a:ext cx="1092540" cy="527514"/>
      </dsp:txXfrm>
    </dsp:sp>
    <dsp:sp modelId="{384AD2F5-49FC-4EA4-8AAC-035A9707CA3A}">
      <dsp:nvSpPr>
        <dsp:cNvPr id="0" name=""/>
        <dsp:cNvSpPr/>
      </dsp:nvSpPr>
      <dsp:spPr>
        <a:xfrm>
          <a:off x="1923159" y="2344507"/>
          <a:ext cx="1563004" cy="1563004"/>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kern="1200" dirty="0" smtClean="0"/>
            <a:t>TPE : 6,9 %</a:t>
          </a:r>
          <a:endParaRPr lang="fr-FR" sz="1600" kern="1200" dirty="0"/>
        </a:p>
      </dsp:txBody>
      <dsp:txXfrm>
        <a:off x="2152056" y="2735258"/>
        <a:ext cx="1105211" cy="7815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3BF995-927D-48DE-ABD8-9A31077A034F}">
      <dsp:nvSpPr>
        <dsp:cNvPr id="0" name=""/>
        <dsp:cNvSpPr/>
      </dsp:nvSpPr>
      <dsp:spPr>
        <a:xfrm>
          <a:off x="623" y="107352"/>
          <a:ext cx="2432128" cy="1459277"/>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fr-FR" sz="3500" kern="1200" dirty="0" smtClean="0"/>
            <a:t>CDI </a:t>
          </a:r>
        </a:p>
        <a:p>
          <a:pPr lvl="0" algn="ctr" defTabSz="1555750">
            <a:lnSpc>
              <a:spcPct val="90000"/>
            </a:lnSpc>
            <a:spcBef>
              <a:spcPct val="0"/>
            </a:spcBef>
            <a:spcAft>
              <a:spcPct val="35000"/>
            </a:spcAft>
          </a:pPr>
          <a:r>
            <a:rPr lang="fr-FR" sz="3500" kern="1200" dirty="0" smtClean="0"/>
            <a:t>84,4 %</a:t>
          </a:r>
          <a:endParaRPr lang="fr-FR" sz="3500" kern="1200" dirty="0"/>
        </a:p>
      </dsp:txBody>
      <dsp:txXfrm>
        <a:off x="623" y="107352"/>
        <a:ext cx="2432128" cy="1459277"/>
      </dsp:txXfrm>
    </dsp:sp>
    <dsp:sp modelId="{D0C2D56F-3970-472E-A2A6-8CB665977305}">
      <dsp:nvSpPr>
        <dsp:cNvPr id="0" name=""/>
        <dsp:cNvSpPr/>
      </dsp:nvSpPr>
      <dsp:spPr>
        <a:xfrm>
          <a:off x="2675965" y="107352"/>
          <a:ext cx="2432128" cy="1459277"/>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fr-FR" sz="3500" kern="1200" dirty="0" smtClean="0"/>
            <a:t>CDD</a:t>
          </a:r>
        </a:p>
        <a:p>
          <a:pPr lvl="0" algn="ctr" defTabSz="1555750">
            <a:lnSpc>
              <a:spcPct val="90000"/>
            </a:lnSpc>
            <a:spcBef>
              <a:spcPct val="0"/>
            </a:spcBef>
            <a:spcAft>
              <a:spcPct val="35000"/>
            </a:spcAft>
          </a:pPr>
          <a:r>
            <a:rPr lang="fr-FR" sz="3500" kern="1200" dirty="0" smtClean="0"/>
            <a:t>11,7 %</a:t>
          </a:r>
          <a:endParaRPr lang="fr-FR" sz="3500" kern="1200" dirty="0"/>
        </a:p>
      </dsp:txBody>
      <dsp:txXfrm>
        <a:off x="2675965" y="107352"/>
        <a:ext cx="2432128" cy="1459277"/>
      </dsp:txXfrm>
    </dsp:sp>
    <dsp:sp modelId="{9965F00D-B961-464C-A75E-D99B320EE63F}">
      <dsp:nvSpPr>
        <dsp:cNvPr id="0" name=""/>
        <dsp:cNvSpPr/>
      </dsp:nvSpPr>
      <dsp:spPr>
        <a:xfrm>
          <a:off x="623" y="1809842"/>
          <a:ext cx="2432128" cy="1459277"/>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fr-FR" sz="3500" kern="1200" dirty="0" smtClean="0"/>
            <a:t>Intérim</a:t>
          </a:r>
        </a:p>
        <a:p>
          <a:pPr lvl="0" algn="ctr" defTabSz="1555750">
            <a:lnSpc>
              <a:spcPct val="90000"/>
            </a:lnSpc>
            <a:spcBef>
              <a:spcPct val="0"/>
            </a:spcBef>
            <a:spcAft>
              <a:spcPct val="35000"/>
            </a:spcAft>
          </a:pPr>
          <a:r>
            <a:rPr lang="fr-FR" sz="3500" kern="1200" dirty="0" smtClean="0"/>
            <a:t>3,9 %</a:t>
          </a:r>
          <a:endParaRPr lang="fr-FR" sz="3500" kern="1200" dirty="0"/>
        </a:p>
      </dsp:txBody>
      <dsp:txXfrm>
        <a:off x="623" y="1809842"/>
        <a:ext cx="2432128" cy="1459277"/>
      </dsp:txXfrm>
    </dsp:sp>
    <dsp:sp modelId="{670F0B8D-A731-4666-9350-1E9EC56ECF83}">
      <dsp:nvSpPr>
        <dsp:cNvPr id="0" name=""/>
        <dsp:cNvSpPr/>
      </dsp:nvSpPr>
      <dsp:spPr>
        <a:xfrm>
          <a:off x="2675965" y="1809842"/>
          <a:ext cx="2432128" cy="14592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fr-FR" sz="3500" kern="1200" dirty="0" smtClean="0"/>
            <a:t>Autre</a:t>
          </a:r>
        </a:p>
        <a:p>
          <a:pPr lvl="0" algn="ctr" defTabSz="1555750">
            <a:lnSpc>
              <a:spcPct val="90000"/>
            </a:lnSpc>
            <a:spcBef>
              <a:spcPct val="0"/>
            </a:spcBef>
            <a:spcAft>
              <a:spcPct val="35000"/>
            </a:spcAft>
          </a:pPr>
          <a:r>
            <a:rPr lang="fr-FR" sz="3500" kern="1200" dirty="0" smtClean="0"/>
            <a:t>0 %</a:t>
          </a:r>
          <a:endParaRPr lang="fr-FR" sz="3500" kern="1200" dirty="0"/>
        </a:p>
      </dsp:txBody>
      <dsp:txXfrm>
        <a:off x="2675965" y="1809842"/>
        <a:ext cx="2432128" cy="1459277"/>
      </dsp:txXfrm>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0.03587</cdr:x>
      <cdr:y>0.93447</cdr:y>
    </cdr:from>
    <cdr:to>
      <cdr:x>0.06528</cdr:x>
      <cdr:y>1</cdr:y>
    </cdr:to>
    <cdr:sp macro="" textlink="">
      <cdr:nvSpPr>
        <cdr:cNvPr id="2" name="ZoneTexte 3"/>
        <cdr:cNvSpPr txBox="1"/>
      </cdr:nvSpPr>
      <cdr:spPr>
        <a:xfrm xmlns:a="http://schemas.openxmlformats.org/drawingml/2006/main">
          <a:off x="423333" y="6197599"/>
          <a:ext cx="347134" cy="347133"/>
        </a:xfrm>
        <a:prstGeom xmlns:a="http://schemas.openxmlformats.org/drawingml/2006/main" prst="rect">
          <a:avLst/>
        </a:prstGeom>
        <a:noFill xmlns:a="http://schemas.openxmlformats.org/drawingml/2006/main"/>
        <a:ln xmlns:a="http://schemas.openxmlformats.org/drawingml/2006/main">
          <a:solidFill>
            <a:srgbClr val="E2605D"/>
          </a:solidFill>
        </a:ln>
      </cdr:spPr>
      <cdr:txBody>
        <a:bodyPr xmlns:a="http://schemas.openxmlformats.org/drawingml/2006/main" wrap="square" rtlCol="0" anchor="ctr" anchorCtr="0">
          <a:noAutofit/>
        </a:bodyPr>
        <a:lstStyle xmlns:a="http://schemas.openxmlformats.org/drawingml/2006/main">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fr-FR" sz="1300" dirty="0" smtClean="0">
              <a:solidFill>
                <a:srgbClr val="E2605D"/>
              </a:solidFill>
            </a:rPr>
            <a:t>6</a:t>
          </a:r>
          <a:endParaRPr lang="fr-FR" sz="1300" dirty="0">
            <a:solidFill>
              <a:srgbClr val="E2605D"/>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0.04017</cdr:x>
      <cdr:y>0.93447</cdr:y>
    </cdr:from>
    <cdr:to>
      <cdr:x>0.06959</cdr:x>
      <cdr:y>1</cdr:y>
    </cdr:to>
    <cdr:sp macro="" textlink="">
      <cdr:nvSpPr>
        <cdr:cNvPr id="2" name="ZoneTexte 3"/>
        <cdr:cNvSpPr txBox="1"/>
      </cdr:nvSpPr>
      <cdr:spPr>
        <a:xfrm xmlns:a="http://schemas.openxmlformats.org/drawingml/2006/main">
          <a:off x="474133" y="5001381"/>
          <a:ext cx="347134" cy="347133"/>
        </a:xfrm>
        <a:prstGeom xmlns:a="http://schemas.openxmlformats.org/drawingml/2006/main" prst="rect">
          <a:avLst/>
        </a:prstGeom>
        <a:noFill xmlns:a="http://schemas.openxmlformats.org/drawingml/2006/main"/>
        <a:ln xmlns:a="http://schemas.openxmlformats.org/drawingml/2006/main">
          <a:solidFill>
            <a:srgbClr val="E2605D"/>
          </a:solidFill>
        </a:ln>
      </cdr:spPr>
      <cdr:txBody>
        <a:bodyPr xmlns:a="http://schemas.openxmlformats.org/drawingml/2006/main" wrap="square" rtlCol="0" anchor="ctr" anchorCtr="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fr-FR" sz="1300" dirty="0" smtClean="0">
              <a:solidFill>
                <a:srgbClr val="E2605D"/>
              </a:solidFill>
            </a:rPr>
            <a:t>7</a:t>
          </a:r>
          <a:endParaRPr lang="fr-FR" sz="1300" dirty="0">
            <a:solidFill>
              <a:srgbClr val="E2605D"/>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0.04448</cdr:x>
      <cdr:y>0.93447</cdr:y>
    </cdr:from>
    <cdr:to>
      <cdr:x>0.07389</cdr:x>
      <cdr:y>1</cdr:y>
    </cdr:to>
    <cdr:sp macro="" textlink="">
      <cdr:nvSpPr>
        <cdr:cNvPr id="2" name="ZoneTexte 3"/>
        <cdr:cNvSpPr txBox="1"/>
      </cdr:nvSpPr>
      <cdr:spPr>
        <a:xfrm xmlns:a="http://schemas.openxmlformats.org/drawingml/2006/main">
          <a:off x="524933" y="5001381"/>
          <a:ext cx="347134" cy="347133"/>
        </a:xfrm>
        <a:prstGeom xmlns:a="http://schemas.openxmlformats.org/drawingml/2006/main" prst="rect">
          <a:avLst/>
        </a:prstGeom>
        <a:noFill xmlns:a="http://schemas.openxmlformats.org/drawingml/2006/main"/>
        <a:ln xmlns:a="http://schemas.openxmlformats.org/drawingml/2006/main">
          <a:solidFill>
            <a:srgbClr val="E2605D"/>
          </a:solidFill>
        </a:ln>
      </cdr:spPr>
      <cdr:txBody>
        <a:bodyPr xmlns:a="http://schemas.openxmlformats.org/drawingml/2006/main" wrap="square" rtlCol="0" anchor="ctr" anchorCtr="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fr-FR" sz="1300" dirty="0" smtClean="0">
              <a:solidFill>
                <a:srgbClr val="E2605D"/>
              </a:solidFill>
            </a:rPr>
            <a:t>8</a:t>
          </a:r>
          <a:endParaRPr lang="fr-FR" sz="1300" dirty="0">
            <a:solidFill>
              <a:srgbClr val="E2605D"/>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0.02581</cdr:x>
      <cdr:y>0.88962</cdr:y>
    </cdr:from>
    <cdr:to>
      <cdr:x>0.0585</cdr:x>
      <cdr:y>0.95203</cdr:y>
    </cdr:to>
    <cdr:sp macro="" textlink="">
      <cdr:nvSpPr>
        <cdr:cNvPr id="6" name="ZoneTexte 4"/>
        <cdr:cNvSpPr txBox="1"/>
      </cdr:nvSpPr>
      <cdr:spPr>
        <a:xfrm xmlns:a="http://schemas.openxmlformats.org/drawingml/2006/main">
          <a:off x="317500" y="4948616"/>
          <a:ext cx="402167" cy="347133"/>
        </a:xfrm>
        <a:prstGeom xmlns:a="http://schemas.openxmlformats.org/drawingml/2006/main" prst="rect">
          <a:avLst/>
        </a:prstGeom>
        <a:noFill xmlns:a="http://schemas.openxmlformats.org/drawingml/2006/main"/>
        <a:ln xmlns:a="http://schemas.openxmlformats.org/drawingml/2006/main">
          <a:solidFill>
            <a:srgbClr val="E2605D"/>
          </a:solidFill>
        </a:ln>
      </cdr:spPr>
      <cdr:txBody>
        <a:bodyPr xmlns:a="http://schemas.openxmlformats.org/drawingml/2006/main" wrap="square" rtlCol="0" anchor="ctr" anchorCtr="0">
          <a:noAutofit/>
        </a:bodyPr>
        <a:lstStyle xmlns:a="http://schemas.openxmlformats.org/drawingml/2006/main">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fr-FR" sz="1300" dirty="0" smtClean="0">
              <a:solidFill>
                <a:srgbClr val="E2605D"/>
              </a:solidFill>
            </a:rPr>
            <a:t>12</a:t>
          </a:r>
          <a:endParaRPr lang="fr-FR" sz="1300" dirty="0">
            <a:solidFill>
              <a:srgbClr val="E2605D"/>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0.02177</cdr:x>
      <cdr:y>0.90679</cdr:y>
    </cdr:from>
    <cdr:to>
      <cdr:x>0.05514</cdr:x>
      <cdr:y>0.96919</cdr:y>
    </cdr:to>
    <cdr:sp macro="" textlink="">
      <cdr:nvSpPr>
        <cdr:cNvPr id="2" name="ZoneTexte 4"/>
        <cdr:cNvSpPr txBox="1"/>
      </cdr:nvSpPr>
      <cdr:spPr>
        <a:xfrm xmlns:a="http://schemas.openxmlformats.org/drawingml/2006/main">
          <a:off x="262397" y="5044105"/>
          <a:ext cx="402167" cy="347133"/>
        </a:xfrm>
        <a:prstGeom xmlns:a="http://schemas.openxmlformats.org/drawingml/2006/main" prst="rect">
          <a:avLst/>
        </a:prstGeom>
        <a:noFill xmlns:a="http://schemas.openxmlformats.org/drawingml/2006/main"/>
        <a:ln xmlns:a="http://schemas.openxmlformats.org/drawingml/2006/main">
          <a:solidFill>
            <a:srgbClr val="E2605D"/>
          </a:solidFill>
        </a:ln>
      </cdr:spPr>
      <cdr:txBody>
        <a:bodyPr xmlns:a="http://schemas.openxmlformats.org/drawingml/2006/main" wrap="square" rtlCol="0" anchor="ctr" anchorCtr="0">
          <a:noAutofit/>
        </a:bodyPr>
        <a:lstStyle xmlns:a="http://schemas.openxmlformats.org/drawingml/2006/main">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fr-FR" sz="1300" dirty="0" smtClean="0">
              <a:solidFill>
                <a:srgbClr val="E2605D"/>
              </a:solidFill>
            </a:rPr>
            <a:t>13</a:t>
          </a:r>
          <a:endParaRPr lang="fr-FR" sz="1300" dirty="0">
            <a:solidFill>
              <a:srgbClr val="E2605D"/>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0.02596</cdr:x>
      <cdr:y>0.92006</cdr:y>
    </cdr:from>
    <cdr:to>
      <cdr:x>0.05933</cdr:x>
      <cdr:y>0.98275</cdr:y>
    </cdr:to>
    <cdr:sp macro="" textlink="">
      <cdr:nvSpPr>
        <cdr:cNvPr id="7" name="ZoneTexte 4"/>
        <cdr:cNvSpPr txBox="1"/>
      </cdr:nvSpPr>
      <cdr:spPr>
        <a:xfrm xmlns:a="http://schemas.openxmlformats.org/drawingml/2006/main">
          <a:off x="314717" y="5117938"/>
          <a:ext cx="404497" cy="348718"/>
        </a:xfrm>
        <a:prstGeom xmlns:a="http://schemas.openxmlformats.org/drawingml/2006/main" prst="rect">
          <a:avLst/>
        </a:prstGeom>
        <a:noFill xmlns:a="http://schemas.openxmlformats.org/drawingml/2006/main"/>
        <a:ln xmlns:a="http://schemas.openxmlformats.org/drawingml/2006/main">
          <a:solidFill>
            <a:srgbClr val="E2605D"/>
          </a:solidFill>
        </a:ln>
      </cdr:spPr>
      <cdr:txBody>
        <a:bodyPr xmlns:a="http://schemas.openxmlformats.org/drawingml/2006/main" wrap="square" rtlCol="0" anchor="ctr" anchorCtr="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fr-FR" sz="1300" dirty="0" smtClean="0">
              <a:solidFill>
                <a:srgbClr val="E2605D"/>
              </a:solidFill>
            </a:rPr>
            <a:t>14</a:t>
          </a:r>
          <a:endParaRPr lang="fr-FR" sz="1300" dirty="0">
            <a:solidFill>
              <a:srgbClr val="E2605D"/>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0.02811</cdr:x>
      <cdr:y>0.9043</cdr:y>
    </cdr:from>
    <cdr:to>
      <cdr:x>0.06148</cdr:x>
      <cdr:y>0.96728</cdr:y>
    </cdr:to>
    <cdr:sp macro="" textlink="">
      <cdr:nvSpPr>
        <cdr:cNvPr id="2" name="ZoneTexte 4"/>
        <cdr:cNvSpPr txBox="1"/>
      </cdr:nvSpPr>
      <cdr:spPr>
        <a:xfrm xmlns:a="http://schemas.openxmlformats.org/drawingml/2006/main">
          <a:off x="342686" y="5030254"/>
          <a:ext cx="406827" cy="350310"/>
        </a:xfrm>
        <a:prstGeom xmlns:a="http://schemas.openxmlformats.org/drawingml/2006/main" prst="rect">
          <a:avLst/>
        </a:prstGeom>
        <a:noFill xmlns:a="http://schemas.openxmlformats.org/drawingml/2006/main"/>
        <a:ln xmlns:a="http://schemas.openxmlformats.org/drawingml/2006/main">
          <a:solidFill>
            <a:srgbClr val="E2605D"/>
          </a:solidFill>
        </a:ln>
      </cdr:spPr>
      <cdr:txBody>
        <a:bodyPr xmlns:a="http://schemas.openxmlformats.org/drawingml/2006/main" wrap="square" rtlCol="0" anchor="ctr" anchorCtr="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fr-FR" sz="1300" dirty="0" smtClean="0">
              <a:solidFill>
                <a:srgbClr val="E2605D"/>
              </a:solidFill>
            </a:rPr>
            <a:t>15</a:t>
          </a:r>
          <a:endParaRPr lang="fr-FR" sz="1300" dirty="0">
            <a:solidFill>
              <a:srgbClr val="E2605D"/>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48100" y="0"/>
            <a:ext cx="2944813" cy="498475"/>
          </a:xfrm>
          <a:prstGeom prst="rect">
            <a:avLst/>
          </a:prstGeom>
        </p:spPr>
        <p:txBody>
          <a:bodyPr vert="horz" lIns="91440" tIns="45720" rIns="91440" bIns="45720" rtlCol="0"/>
          <a:lstStyle>
            <a:lvl1pPr algn="r">
              <a:defRPr sz="1200"/>
            </a:lvl1pPr>
          </a:lstStyle>
          <a:p>
            <a:fld id="{6106DA6A-52DE-43D6-926E-4FDC6E3B5475}" type="datetimeFigureOut">
              <a:rPr lang="fr-FR" smtClean="0"/>
              <a:t>10/10/2018</a:t>
            </a:fld>
            <a:endParaRPr lang="fr-FR" dirty="0"/>
          </a:p>
        </p:txBody>
      </p:sp>
      <p:sp>
        <p:nvSpPr>
          <p:cNvPr id="4" name="Espace réservé du pied de page 3"/>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48100" y="9432925"/>
            <a:ext cx="2944813" cy="498475"/>
          </a:xfrm>
          <a:prstGeom prst="rect">
            <a:avLst/>
          </a:prstGeom>
        </p:spPr>
        <p:txBody>
          <a:bodyPr vert="horz" lIns="91440" tIns="45720" rIns="91440" bIns="45720" rtlCol="0" anchor="b"/>
          <a:lstStyle>
            <a:lvl1pPr algn="r">
              <a:defRPr sz="1200"/>
            </a:lvl1pPr>
          </a:lstStyle>
          <a:p>
            <a:fld id="{DF44BE21-DD91-44AC-98E9-445DEAA8A3EC}" type="slidenum">
              <a:rPr lang="fr-FR" smtClean="0"/>
              <a:t>‹N°›</a:t>
            </a:fld>
            <a:endParaRPr lang="fr-FR" dirty="0"/>
          </a:p>
        </p:txBody>
      </p:sp>
    </p:spTree>
    <p:extLst>
      <p:ext uri="{BB962C8B-B14F-4D97-AF65-F5344CB8AC3E}">
        <p14:creationId xmlns:p14="http://schemas.microsoft.com/office/powerpoint/2010/main" val="2693782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43DEEE45-B2AF-4A1E-A0F2-998B10E28883}" type="datetimeFigureOut">
              <a:rPr lang="fr-FR" smtClean="0"/>
              <a:t>10/10/2018</a:t>
            </a:fld>
            <a:endParaRPr lang="fr-FR" dirty="0"/>
          </a:p>
        </p:txBody>
      </p:sp>
      <p:sp>
        <p:nvSpPr>
          <p:cNvPr id="4" name="Espace réservé de l'image des diapositives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AAE316AB-55C2-4396-B7F1-792B9FE272D9}" type="slidenum">
              <a:rPr lang="fr-FR" smtClean="0"/>
              <a:t>‹N°›</a:t>
            </a:fld>
            <a:endParaRPr lang="fr-FR" dirty="0"/>
          </a:p>
        </p:txBody>
      </p:sp>
    </p:spTree>
    <p:extLst>
      <p:ext uri="{BB962C8B-B14F-4D97-AF65-F5344CB8AC3E}">
        <p14:creationId xmlns:p14="http://schemas.microsoft.com/office/powerpoint/2010/main" val="4739691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1</a:t>
            </a:fld>
            <a:endParaRPr lang="fr-FR" dirty="0"/>
          </a:p>
        </p:txBody>
      </p:sp>
    </p:spTree>
    <p:extLst>
      <p:ext uri="{BB962C8B-B14F-4D97-AF65-F5344CB8AC3E}">
        <p14:creationId xmlns:p14="http://schemas.microsoft.com/office/powerpoint/2010/main" val="224606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10</a:t>
            </a:fld>
            <a:endParaRPr lang="fr-FR" dirty="0"/>
          </a:p>
        </p:txBody>
      </p:sp>
    </p:spTree>
    <p:extLst>
      <p:ext uri="{BB962C8B-B14F-4D97-AF65-F5344CB8AC3E}">
        <p14:creationId xmlns:p14="http://schemas.microsoft.com/office/powerpoint/2010/main" val="2488795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11</a:t>
            </a:fld>
            <a:endParaRPr lang="fr-FR" dirty="0"/>
          </a:p>
        </p:txBody>
      </p:sp>
    </p:spTree>
    <p:extLst>
      <p:ext uri="{BB962C8B-B14F-4D97-AF65-F5344CB8AC3E}">
        <p14:creationId xmlns:p14="http://schemas.microsoft.com/office/powerpoint/2010/main" val="702554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12</a:t>
            </a:fld>
            <a:endParaRPr lang="fr-FR" dirty="0"/>
          </a:p>
        </p:txBody>
      </p:sp>
    </p:spTree>
    <p:extLst>
      <p:ext uri="{BB962C8B-B14F-4D97-AF65-F5344CB8AC3E}">
        <p14:creationId xmlns:p14="http://schemas.microsoft.com/office/powerpoint/2010/main" val="36222324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13</a:t>
            </a:fld>
            <a:endParaRPr lang="fr-FR" dirty="0"/>
          </a:p>
        </p:txBody>
      </p:sp>
    </p:spTree>
    <p:extLst>
      <p:ext uri="{BB962C8B-B14F-4D97-AF65-F5344CB8AC3E}">
        <p14:creationId xmlns:p14="http://schemas.microsoft.com/office/powerpoint/2010/main" val="747373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Etranger ; 20 personnes</a:t>
            </a:r>
          </a:p>
          <a:p>
            <a:r>
              <a:rPr lang="fr-FR" dirty="0" smtClean="0"/>
              <a:t>Canada, Suisse	   :  3</a:t>
            </a:r>
          </a:p>
          <a:p>
            <a:r>
              <a:rPr lang="fr-FR" dirty="0" smtClean="0"/>
              <a:t>Belgique , Chine, Royaume-Uni : 2</a:t>
            </a:r>
          </a:p>
          <a:p>
            <a:r>
              <a:rPr lang="fr-FR" dirty="0" smtClean="0"/>
              <a:t>Allemagne, Bangladesh, Birmanie, Émirats arabes unis, États-Unis, Kazakhstan,</a:t>
            </a:r>
            <a:r>
              <a:rPr lang="fr-FR" baseline="0" dirty="0" smtClean="0"/>
              <a:t> </a:t>
            </a:r>
            <a:r>
              <a:rPr lang="fr-FR" dirty="0" smtClean="0"/>
              <a:t>Monaco, Sénégal :  1</a:t>
            </a:r>
          </a:p>
          <a:p>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14</a:t>
            </a:fld>
            <a:endParaRPr lang="fr-FR" dirty="0"/>
          </a:p>
        </p:txBody>
      </p:sp>
    </p:spTree>
    <p:extLst>
      <p:ext uri="{BB962C8B-B14F-4D97-AF65-F5344CB8AC3E}">
        <p14:creationId xmlns:p14="http://schemas.microsoft.com/office/powerpoint/2010/main" val="27030775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Selon la radiographie 2017 des entreprises en France que vient de publier l'Insee, ce sont les entreprises de taille intermédiaire qui créent le plus d'emplois.</a:t>
            </a:r>
          </a:p>
          <a:p>
            <a:endParaRPr lang="fr-FR" dirty="0" smtClean="0"/>
          </a:p>
          <a:p>
            <a:r>
              <a:rPr lang="fr-FR" dirty="0" smtClean="0"/>
              <a:t>La radiographie 2017 des «entreprises en France», réalisée par l'Insee, confirme l'importance des entreprises de taille intermédiaire (ETI) dans l'Hexagone. Entre 2009 et 2015, leur nombre d'emplois a bondi de 330.000 dans un contexte de faible croissance quand celui des grandes entreprises baissait de 80.000.</a:t>
            </a:r>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15</a:t>
            </a:fld>
            <a:endParaRPr lang="fr-FR" dirty="0"/>
          </a:p>
        </p:txBody>
      </p:sp>
    </p:spTree>
    <p:extLst>
      <p:ext uri="{BB962C8B-B14F-4D97-AF65-F5344CB8AC3E}">
        <p14:creationId xmlns:p14="http://schemas.microsoft.com/office/powerpoint/2010/main" val="383443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emplois à l’étranger font principalement l’objet</a:t>
            </a:r>
            <a:r>
              <a:rPr lang="fr-FR" baseline="0" dirty="0" smtClean="0"/>
              <a:t> de contrats locaux : 89,6 %chez les ingénieurs.</a:t>
            </a:r>
          </a:p>
          <a:p>
            <a:r>
              <a:rPr lang="fr-FR" baseline="0" dirty="0" smtClean="0"/>
              <a:t>Pour le reste : 5,5% en contrat d’expatriation et 5% en autre situation.</a:t>
            </a:r>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16</a:t>
            </a:fld>
            <a:endParaRPr lang="fr-FR" dirty="0"/>
          </a:p>
        </p:txBody>
      </p:sp>
    </p:spTree>
    <p:extLst>
      <p:ext uri="{BB962C8B-B14F-4D97-AF65-F5344CB8AC3E}">
        <p14:creationId xmlns:p14="http://schemas.microsoft.com/office/powerpoint/2010/main" val="23491772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quatre</a:t>
            </a:r>
            <a:r>
              <a:rPr lang="fr-FR" baseline="0" dirty="0" smtClean="0"/>
              <a:t> principaux secteurs offrent plus e la moitié des emplois des nouveaux ingénieurs.</a:t>
            </a:r>
            <a:endParaRPr lang="fr-FR" dirty="0" smtClean="0"/>
          </a:p>
          <a:p>
            <a:r>
              <a:rPr lang="fr-FR" dirty="0" smtClean="0"/>
              <a:t>Les sociétés</a:t>
            </a:r>
            <a:r>
              <a:rPr lang="fr-FR" baseline="0" dirty="0" smtClean="0"/>
              <a:t> de conseil, bureaux d’études et sociétés d’ingénierie sont le premier secteur d’emploi en raison d’un externalisation croissante de ce type d’activités de la part des entreprises, tant pour les hommes que pour les femmes. </a:t>
            </a:r>
          </a:p>
          <a:p>
            <a:r>
              <a:rPr lang="fr-FR" baseline="0" dirty="0" smtClean="0"/>
              <a:t>Le secteur de la banque – assurance offre les meilleurs salaires aux hommes et aux femmes. </a:t>
            </a:r>
          </a:p>
          <a:p>
            <a:r>
              <a:rPr lang="fr-FR" baseline="0" dirty="0" smtClean="0"/>
              <a:t>Sociétés de conseil, TIC services, industrie des transports, énergie offrent également des niveaux de salaires supérieurs à la moyenne tous secteurs confondus.</a:t>
            </a:r>
          </a:p>
          <a:p>
            <a:r>
              <a:rPr lang="fr-FR" baseline="0" dirty="0" smtClean="0"/>
              <a:t>La construction – BTP est le seul salaire où hommes et femmes ont une rémunération moyenne proche.</a:t>
            </a:r>
          </a:p>
          <a:p>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17</a:t>
            </a:fld>
            <a:endParaRPr lang="fr-FR" dirty="0"/>
          </a:p>
        </p:txBody>
      </p:sp>
    </p:spTree>
    <p:extLst>
      <p:ext uri="{BB962C8B-B14F-4D97-AF65-F5344CB8AC3E}">
        <p14:creationId xmlns:p14="http://schemas.microsoft.com/office/powerpoint/2010/main" val="1479480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r>
              <a:rPr lang="fr-FR" dirty="0" smtClean="0"/>
              <a:t>Les</a:t>
            </a:r>
            <a:r>
              <a:rPr lang="fr-FR" baseline="0" dirty="0" smtClean="0"/>
              <a:t> salaires hors primes de la promotion sortante sont assez concentrés : plus d’un diplômé sur deux qui travaille en France gagne entre 30 000 et 38 000 €. </a:t>
            </a:r>
          </a:p>
          <a:p>
            <a:pPr algn="l"/>
            <a:r>
              <a:rPr lang="fr-FR" baseline="0" dirty="0" smtClean="0"/>
              <a:t>Le salaire de 4 ingénieurs sur 10 se situe entre 30 000€ et 35 000 €.</a:t>
            </a:r>
          </a:p>
          <a:p>
            <a:pPr algn="l"/>
            <a:r>
              <a:rPr lang="fr-FR" baseline="0" dirty="0" smtClean="0"/>
              <a:t>Le salaire des ingénieurs femmes sont à 80% entre 24 600€ et 39 000€.</a:t>
            </a:r>
          </a:p>
          <a:p>
            <a:pPr algn="l"/>
            <a:r>
              <a:rPr lang="fr-FR" baseline="0" dirty="0" smtClean="0"/>
              <a:t>Le salaire des ingénieurs hommes sont à 80% entre 28 500€ et 40 000€.</a:t>
            </a:r>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18</a:t>
            </a:fld>
            <a:endParaRPr lang="fr-FR" dirty="0"/>
          </a:p>
        </p:txBody>
      </p:sp>
    </p:spTree>
    <p:extLst>
      <p:ext uri="{BB962C8B-B14F-4D97-AF65-F5344CB8AC3E}">
        <p14:creationId xmlns:p14="http://schemas.microsoft.com/office/powerpoint/2010/main" val="3969448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a:p>
            <a:r>
              <a:rPr lang="fr-FR" dirty="0" smtClean="0"/>
              <a:t>Le statut Cadre est l’un des critères les plus discriminants : la rémunération hors primes des non-cadres est globalement inférieure</a:t>
            </a:r>
            <a:r>
              <a:rPr lang="fr-FR" baseline="0" dirty="0" smtClean="0"/>
              <a:t> de 21% des personnes ayant le statut de cadre dans la 1</a:t>
            </a:r>
            <a:r>
              <a:rPr lang="fr-FR" baseline="30000" dirty="0" smtClean="0"/>
              <a:t>ère</a:t>
            </a:r>
            <a:r>
              <a:rPr lang="fr-FR" baseline="0" dirty="0" smtClean="0"/>
              <a:t> année d’insertion professionnelle et de 26% après 2 ans dans la vie active. </a:t>
            </a:r>
          </a:p>
          <a:p>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19</a:t>
            </a:fld>
            <a:endParaRPr lang="fr-FR" dirty="0"/>
          </a:p>
        </p:txBody>
      </p:sp>
    </p:spTree>
    <p:extLst>
      <p:ext uri="{BB962C8B-B14F-4D97-AF65-F5344CB8AC3E}">
        <p14:creationId xmlns:p14="http://schemas.microsoft.com/office/powerpoint/2010/main" val="2054166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2</a:t>
            </a:fld>
            <a:endParaRPr lang="fr-FR" dirty="0"/>
          </a:p>
        </p:txBody>
      </p:sp>
    </p:spTree>
    <p:extLst>
      <p:ext uri="{BB962C8B-B14F-4D97-AF65-F5344CB8AC3E}">
        <p14:creationId xmlns:p14="http://schemas.microsoft.com/office/powerpoint/2010/main" val="3679012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20</a:t>
            </a:fld>
            <a:endParaRPr lang="fr-FR" dirty="0"/>
          </a:p>
        </p:txBody>
      </p:sp>
    </p:spTree>
    <p:extLst>
      <p:ext uri="{BB962C8B-B14F-4D97-AF65-F5344CB8AC3E}">
        <p14:creationId xmlns:p14="http://schemas.microsoft.com/office/powerpoint/2010/main" val="10275195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21</a:t>
            </a:fld>
            <a:endParaRPr lang="fr-FR" dirty="0"/>
          </a:p>
        </p:txBody>
      </p:sp>
    </p:spTree>
    <p:extLst>
      <p:ext uri="{BB962C8B-B14F-4D97-AF65-F5344CB8AC3E}">
        <p14:creationId xmlns:p14="http://schemas.microsoft.com/office/powerpoint/2010/main" val="6601581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dirty="0" smtClean="0">
                <a:solidFill>
                  <a:srgbClr val="000000"/>
                </a:solidFill>
                <a:effectLst/>
                <a:latin typeface="Arial" panose="020B0604020202020204" pitchFamily="34" charset="0"/>
              </a:rPr>
              <a:t> </a:t>
            </a:r>
            <a:r>
              <a:rPr lang="fr-FR" dirty="0" smtClean="0"/>
              <a:t> </a:t>
            </a:r>
            <a:r>
              <a:rPr lang="fr-FR" sz="1200" b="0" i="0" u="none" strike="noStrike" dirty="0" smtClean="0">
                <a:solidFill>
                  <a:srgbClr val="000000"/>
                </a:solidFill>
                <a:effectLst/>
                <a:latin typeface="Calibri" panose="020F0502020204030204" pitchFamily="34" charset="0"/>
              </a:rPr>
              <a:t>	                      Promo 2013 N+5</a:t>
            </a:r>
            <a:r>
              <a:rPr lang="fr-FR" sz="1200" b="0" i="0" u="none" strike="noStrike" baseline="0" dirty="0" smtClean="0">
                <a:solidFill>
                  <a:srgbClr val="000000"/>
                </a:solidFill>
                <a:effectLst/>
                <a:latin typeface="Calibri" panose="020F0502020204030204" pitchFamily="34" charset="0"/>
              </a:rPr>
              <a:t>      </a:t>
            </a:r>
            <a:r>
              <a:rPr lang="fr-FR" sz="1200" b="0" i="0" u="none" strike="noStrike" dirty="0" smtClean="0">
                <a:solidFill>
                  <a:srgbClr val="000000"/>
                </a:solidFill>
                <a:effectLst/>
                <a:latin typeface="Calibri" panose="020F0502020204030204" pitchFamily="34" charset="0"/>
              </a:rPr>
              <a:t>  Promo 2015 N+3	   Promo 2016 N+2	Promo 2017 N+1</a:t>
            </a:r>
          </a:p>
          <a:p>
            <a:r>
              <a:rPr lang="fr-FR" sz="1200" b="0" i="0" u="none" strike="noStrike" dirty="0" smtClean="0">
                <a:solidFill>
                  <a:srgbClr val="000000"/>
                </a:solidFill>
                <a:effectLst/>
                <a:latin typeface="Calibri" panose="020F0502020204030204" pitchFamily="34" charset="0"/>
              </a:rPr>
              <a:t>En poursuite d’études	1,5%	                 2,2%	</a:t>
            </a:r>
            <a:r>
              <a:rPr lang="fr-FR" sz="1200" b="0" i="0" u="none" strike="noStrike" baseline="0" dirty="0" smtClean="0">
                <a:solidFill>
                  <a:srgbClr val="000000"/>
                </a:solidFill>
                <a:effectLst/>
                <a:latin typeface="Calibri" panose="020F0502020204030204" pitchFamily="34" charset="0"/>
              </a:rPr>
              <a:t>           3,6%		           7,8%</a:t>
            </a:r>
            <a:endParaRPr lang="fr-FR" sz="1200" b="0" i="0" u="none" strike="noStrike" dirty="0" smtClean="0">
              <a:solidFill>
                <a:srgbClr val="000000"/>
              </a:solidFill>
              <a:effectLst/>
              <a:latin typeface="Calibri" panose="020F0502020204030204" pitchFamily="34" charset="0"/>
            </a:endParaRPr>
          </a:p>
          <a:p>
            <a:r>
              <a:rPr lang="fr-FR" sz="1200" b="0" i="0" u="none" strike="noStrike" dirty="0" smtClean="0">
                <a:solidFill>
                  <a:srgbClr val="000000"/>
                </a:solidFill>
                <a:effectLst/>
                <a:latin typeface="Calibri" panose="020F0502020204030204" pitchFamily="34" charset="0"/>
              </a:rPr>
              <a:t>En recherche d’emploi		                 4%		           5,4 %                                        13,3%</a:t>
            </a:r>
          </a:p>
          <a:p>
            <a:r>
              <a:rPr lang="fr-FR" sz="1200" b="0" i="0" u="none" strike="noStrike" dirty="0" smtClean="0">
                <a:solidFill>
                  <a:srgbClr val="000000"/>
                </a:solidFill>
                <a:effectLst/>
                <a:latin typeface="Calibri" panose="020F0502020204030204" pitchFamily="34" charset="0"/>
              </a:rPr>
              <a:t>En thèse		                                        1,8%		           0,4%                                         0,3%</a:t>
            </a:r>
          </a:p>
          <a:p>
            <a:r>
              <a:rPr lang="fr-FR" sz="1200" b="0" i="0" u="none" strike="noStrike" dirty="0" smtClean="0">
                <a:solidFill>
                  <a:srgbClr val="000000"/>
                </a:solidFill>
                <a:effectLst/>
                <a:latin typeface="Calibri" panose="020F0502020204030204" pitchFamily="34" charset="0"/>
              </a:rPr>
              <a:t>En volontariat		                                          4%		            5,4%                                        6,2%</a:t>
            </a:r>
          </a:p>
          <a:p>
            <a:r>
              <a:rPr lang="fr-FR" sz="1200" b="0" i="0" u="none" strike="noStrike" dirty="0" smtClean="0">
                <a:solidFill>
                  <a:srgbClr val="000000"/>
                </a:solidFill>
                <a:effectLst/>
                <a:latin typeface="Calibri" panose="020F0502020204030204" pitchFamily="34" charset="0"/>
              </a:rPr>
              <a:t>Sans activité volontairement		                 0,9%	            2,2%	                                    4,2%</a:t>
            </a:r>
          </a:p>
          <a:p>
            <a:r>
              <a:rPr lang="fr-FR" sz="1200" b="0" i="0" u="none" strike="noStrike" dirty="0" smtClean="0">
                <a:solidFill>
                  <a:srgbClr val="000000"/>
                </a:solidFill>
                <a:effectLst/>
                <a:latin typeface="Calibri" panose="020F0502020204030204" pitchFamily="34" charset="0"/>
              </a:rPr>
              <a:t>%</a:t>
            </a:r>
            <a:r>
              <a:rPr lang="fr-FR" dirty="0" smtClean="0"/>
              <a:t> </a:t>
            </a:r>
            <a:r>
              <a:rPr lang="fr-FR" sz="1200" b="0" i="0" u="none" strike="noStrike" dirty="0" smtClean="0">
                <a:solidFill>
                  <a:srgbClr val="000000"/>
                </a:solidFill>
                <a:effectLst/>
                <a:latin typeface="Arial" panose="020B0604020202020204" pitchFamily="34" charset="0"/>
              </a:rPr>
              <a:t> </a:t>
            </a:r>
            <a:r>
              <a:rPr lang="fr-FR" dirty="0" smtClean="0"/>
              <a:t> </a:t>
            </a:r>
            <a:r>
              <a:rPr lang="fr-FR" sz="1200" b="0" i="0" u="none" strike="noStrike" dirty="0" smtClean="0">
                <a:solidFill>
                  <a:srgbClr val="000000"/>
                </a:solidFill>
                <a:effectLst/>
                <a:latin typeface="Arial" panose="020B0604020202020204" pitchFamily="34" charset="0"/>
              </a:rPr>
              <a:t> </a:t>
            </a:r>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22</a:t>
            </a:fld>
            <a:endParaRPr lang="fr-FR" dirty="0"/>
          </a:p>
        </p:txBody>
      </p:sp>
    </p:spTree>
    <p:extLst>
      <p:ext uri="{BB962C8B-B14F-4D97-AF65-F5344CB8AC3E}">
        <p14:creationId xmlns:p14="http://schemas.microsoft.com/office/powerpoint/2010/main" val="3176010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algn="l" rtl="0" eaLnBrk="1" fontAlgn="t" latinLnBrk="0" hangingPunct="1">
              <a:spcBef>
                <a:spcPts val="0"/>
              </a:spcBef>
              <a:spcAft>
                <a:spcPts val="0"/>
              </a:spcAft>
            </a:pPr>
            <a:r>
              <a:rPr lang="fr-FR" sz="1200" b="0" i="0" u="none" strike="noStrike" kern="1200" dirty="0" smtClean="0">
                <a:solidFill>
                  <a:schemeClr val="tx1"/>
                </a:solidFill>
                <a:effectLst/>
                <a:latin typeface="+mn-lt"/>
                <a:ea typeface="+mn-ea"/>
                <a:cs typeface="+mn-cs"/>
              </a:rPr>
              <a:t>Promo 2013 N+5</a:t>
            </a:r>
            <a:r>
              <a:rPr lang="fr-FR" b="0" dirty="0" smtClean="0"/>
              <a:t> : </a:t>
            </a:r>
            <a:r>
              <a:rPr lang="fr-FR" sz="1200" b="0" i="0" u="none" strike="noStrike" kern="1200" dirty="0" smtClean="0">
                <a:solidFill>
                  <a:schemeClr val="tx1"/>
                </a:solidFill>
                <a:effectLst/>
                <a:latin typeface="+mn-lt"/>
                <a:ea typeface="+mn-ea"/>
                <a:cs typeface="+mn-cs"/>
              </a:rPr>
              <a:t>Autre</a:t>
            </a:r>
            <a:r>
              <a:rPr lang="fr-FR" dirty="0" smtClean="0"/>
              <a:t> </a:t>
            </a:r>
            <a:r>
              <a:rPr lang="fr-FR" sz="1200" b="0" i="0" u="none" strike="noStrike" kern="1200" dirty="0" smtClean="0">
                <a:solidFill>
                  <a:schemeClr val="tx1"/>
                </a:solidFill>
                <a:effectLst/>
                <a:latin typeface="+mn-lt"/>
                <a:ea typeface="+mn-ea"/>
                <a:cs typeface="+mn-cs"/>
              </a:rPr>
              <a:t>1,8%</a:t>
            </a:r>
            <a:r>
              <a:rPr lang="fr-FR" dirty="0" smtClean="0"/>
              <a:t> / </a:t>
            </a:r>
            <a:r>
              <a:rPr lang="fr-FR" sz="1200" b="0" i="0" u="none" strike="noStrike" kern="1200" dirty="0" smtClean="0">
                <a:solidFill>
                  <a:schemeClr val="tx1"/>
                </a:solidFill>
                <a:effectLst/>
                <a:latin typeface="+mn-lt"/>
                <a:ea typeface="+mn-ea"/>
                <a:cs typeface="+mn-cs"/>
              </a:rPr>
              <a:t>CDD (contrat de travail à durée déterminée)</a:t>
            </a:r>
            <a:r>
              <a:rPr lang="fr-FR" dirty="0" smtClean="0"/>
              <a:t> </a:t>
            </a:r>
            <a:r>
              <a:rPr lang="fr-FR" sz="1200" b="0" i="0" u="none" strike="noStrike" kern="1200" dirty="0" smtClean="0">
                <a:solidFill>
                  <a:schemeClr val="tx1"/>
                </a:solidFill>
                <a:effectLst/>
                <a:latin typeface="+mn-lt"/>
                <a:ea typeface="+mn-ea"/>
                <a:cs typeface="+mn-cs"/>
              </a:rPr>
              <a:t>1,8%</a:t>
            </a:r>
            <a:r>
              <a:rPr lang="fr-FR" dirty="0" smtClean="0"/>
              <a:t> / </a:t>
            </a:r>
            <a:r>
              <a:rPr lang="fr-FR" sz="1200" b="0" i="0" u="none" strike="noStrike" kern="1200" dirty="0" smtClean="0">
                <a:solidFill>
                  <a:schemeClr val="tx1"/>
                </a:solidFill>
                <a:effectLst/>
                <a:latin typeface="+mn-lt"/>
                <a:ea typeface="+mn-ea"/>
                <a:cs typeface="+mn-cs"/>
              </a:rPr>
              <a:t>CDI (contrat de travail à durée indéterminée), y compris CDIC</a:t>
            </a:r>
            <a:r>
              <a:rPr lang="fr-FR" dirty="0" smtClean="0"/>
              <a:t> </a:t>
            </a:r>
            <a:r>
              <a:rPr lang="fr-FR" sz="1200" b="0" i="0" u="none" strike="noStrike" kern="1200" dirty="0" smtClean="0">
                <a:solidFill>
                  <a:schemeClr val="tx1"/>
                </a:solidFill>
                <a:effectLst/>
                <a:latin typeface="+mn-lt"/>
                <a:ea typeface="+mn-ea"/>
                <a:cs typeface="+mn-cs"/>
              </a:rPr>
              <a:t>96,5%</a:t>
            </a:r>
            <a:r>
              <a:rPr lang="fr-FR" dirty="0" smtClean="0"/>
              <a:t> / </a:t>
            </a:r>
            <a:r>
              <a:rPr lang="fr-FR" sz="1200" b="0" i="0" u="none" strike="noStrike" kern="1200" dirty="0" smtClean="0">
                <a:solidFill>
                  <a:schemeClr val="tx1"/>
                </a:solidFill>
                <a:effectLst/>
                <a:latin typeface="+mn-lt"/>
                <a:ea typeface="+mn-ea"/>
                <a:cs typeface="+mn-cs"/>
              </a:rPr>
              <a:t>Mission d'intérim</a:t>
            </a:r>
            <a:r>
              <a:rPr lang="fr-FR" dirty="0" smtClean="0"/>
              <a:t> </a:t>
            </a:r>
            <a:r>
              <a:rPr lang="fr-FR" sz="1200" b="0" i="0" u="none" strike="noStrike" kern="1200" dirty="0" smtClean="0">
                <a:solidFill>
                  <a:schemeClr val="tx1"/>
                </a:solidFill>
                <a:effectLst/>
                <a:latin typeface="+mn-lt"/>
                <a:ea typeface="+mn-ea"/>
                <a:cs typeface="+mn-cs"/>
              </a:rPr>
              <a:t>0,0%</a:t>
            </a:r>
          </a:p>
          <a:p>
            <a:pPr marL="0" algn="l" rtl="0" eaLnBrk="1" fontAlgn="t" latinLnBrk="0" hangingPunct="1">
              <a:spcBef>
                <a:spcPts val="0"/>
              </a:spcBef>
              <a:spcAft>
                <a:spcPts val="0"/>
              </a:spcAft>
            </a:pPr>
            <a:endParaRPr lang="fr-FR" sz="1200" b="0" i="0" u="none" strike="noStrike" kern="1200" dirty="0" smtClean="0">
              <a:solidFill>
                <a:schemeClr val="tx1"/>
              </a:solidFill>
              <a:effectLst/>
              <a:latin typeface="+mn-lt"/>
              <a:ea typeface="+mn-ea"/>
              <a:cs typeface="+mn-cs"/>
            </a:endParaRPr>
          </a:p>
          <a:p>
            <a:pPr marL="0" algn="l" rtl="0" eaLnBrk="1" fontAlgn="t" latinLnBrk="0" hangingPunct="1">
              <a:spcBef>
                <a:spcPts val="0"/>
              </a:spcBef>
              <a:spcAft>
                <a:spcPts val="0"/>
              </a:spcAft>
            </a:pPr>
            <a:r>
              <a:rPr lang="fr-FR" sz="1200" b="0" i="0" u="none" strike="noStrike" kern="1200" dirty="0" smtClean="0">
                <a:solidFill>
                  <a:schemeClr val="tx1"/>
                </a:solidFill>
                <a:effectLst/>
                <a:latin typeface="+mn-lt"/>
                <a:ea typeface="+mn-ea"/>
                <a:cs typeface="+mn-cs"/>
              </a:rPr>
              <a:t>Promo 2015 N+3 : CDD (contrat de travail à durée déterminée)</a:t>
            </a:r>
            <a:r>
              <a:rPr lang="fr-FR" dirty="0" smtClean="0"/>
              <a:t> </a:t>
            </a:r>
            <a:r>
              <a:rPr lang="fr-FR" sz="1200" b="0" i="0" u="none" strike="noStrike" kern="1200" dirty="0" smtClean="0">
                <a:solidFill>
                  <a:schemeClr val="tx1"/>
                </a:solidFill>
                <a:effectLst/>
                <a:latin typeface="+mn-lt"/>
                <a:ea typeface="+mn-ea"/>
                <a:cs typeface="+mn-cs"/>
              </a:rPr>
              <a:t>3,5%</a:t>
            </a:r>
            <a:r>
              <a:rPr lang="fr-FR" dirty="0" smtClean="0"/>
              <a:t> / </a:t>
            </a:r>
            <a:r>
              <a:rPr lang="fr-FR" sz="1200" b="0" i="0" u="none" strike="noStrike" kern="1200" dirty="0" smtClean="0">
                <a:solidFill>
                  <a:schemeClr val="tx1"/>
                </a:solidFill>
                <a:effectLst/>
                <a:latin typeface="+mn-lt"/>
                <a:ea typeface="+mn-ea"/>
                <a:cs typeface="+mn-cs"/>
              </a:rPr>
              <a:t>CDI (contrat de travail à durée indéterminée), y compris CDIC</a:t>
            </a:r>
            <a:r>
              <a:rPr lang="fr-FR" dirty="0" smtClean="0"/>
              <a:t> </a:t>
            </a:r>
            <a:r>
              <a:rPr lang="fr-FR" sz="1200" b="0" i="0" u="none" strike="noStrike" kern="1200" dirty="0" smtClean="0">
                <a:solidFill>
                  <a:schemeClr val="tx1"/>
                </a:solidFill>
                <a:effectLst/>
                <a:latin typeface="+mn-lt"/>
                <a:ea typeface="+mn-ea"/>
                <a:cs typeface="+mn-cs"/>
              </a:rPr>
              <a:t>96,5%</a:t>
            </a:r>
            <a:r>
              <a:rPr lang="fr-FR" dirty="0" smtClean="0"/>
              <a:t> </a:t>
            </a:r>
          </a:p>
          <a:p>
            <a:pPr marL="0" algn="l" rtl="0" eaLnBrk="1" fontAlgn="t" latinLnBrk="0" hangingPunct="1">
              <a:spcBef>
                <a:spcPts val="0"/>
              </a:spcBef>
              <a:spcAft>
                <a:spcPts val="0"/>
              </a:spcAft>
            </a:pPr>
            <a:endParaRPr lang="fr-FR" sz="1200" b="0" i="0" u="none" strike="noStrike" dirty="0" smtClean="0">
              <a:effectLst/>
              <a:latin typeface="Arial" panose="020B0604020202020204" pitchFamily="34" charset="0"/>
            </a:endParaRPr>
          </a:p>
          <a:p>
            <a:pPr marL="0" algn="l" rtl="0" eaLnBrk="1" fontAlgn="t" latinLnBrk="0" hangingPunct="1">
              <a:spcBef>
                <a:spcPts val="0"/>
              </a:spcBef>
              <a:spcAft>
                <a:spcPts val="0"/>
              </a:spcAft>
            </a:pPr>
            <a:r>
              <a:rPr lang="fr-FR" sz="1200" b="0" i="0" u="none" strike="noStrike" dirty="0" smtClean="0">
                <a:effectLst/>
                <a:latin typeface="Arial" panose="020B0604020202020204" pitchFamily="34" charset="0"/>
              </a:rPr>
              <a:t>Promo 2016  N+2 : </a:t>
            </a:r>
            <a:r>
              <a:rPr lang="fr-FR" sz="1200" b="0" i="0" u="none" strike="noStrike" dirty="0" smtClean="0">
                <a:solidFill>
                  <a:srgbClr val="000000"/>
                </a:solidFill>
                <a:effectLst/>
                <a:latin typeface="Calibri" panose="020F0502020204030204" pitchFamily="34" charset="0"/>
              </a:rPr>
              <a:t>CDD (contrat de travail à durée déterminée)</a:t>
            </a:r>
            <a:r>
              <a:rPr lang="fr-FR" dirty="0" smtClean="0"/>
              <a:t> </a:t>
            </a:r>
            <a:r>
              <a:rPr lang="fr-FR" sz="1200" b="0" i="0" u="none" strike="noStrike" dirty="0" smtClean="0">
                <a:solidFill>
                  <a:srgbClr val="000000"/>
                </a:solidFill>
                <a:effectLst/>
                <a:latin typeface="Calibri" panose="020F0502020204030204" pitchFamily="34" charset="0"/>
              </a:rPr>
              <a:t>7,0%</a:t>
            </a:r>
            <a:r>
              <a:rPr lang="fr-FR" dirty="0" smtClean="0"/>
              <a:t> / </a:t>
            </a:r>
            <a:r>
              <a:rPr lang="fr-FR" sz="1200" b="0" i="0" u="none" strike="noStrike" dirty="0" smtClean="0">
                <a:solidFill>
                  <a:srgbClr val="000000"/>
                </a:solidFill>
                <a:effectLst/>
                <a:latin typeface="Calibri" panose="020F0502020204030204" pitchFamily="34" charset="0"/>
              </a:rPr>
              <a:t>CDI (contrat de travail à durée indéterminée), y compris CDIC</a:t>
            </a:r>
            <a:r>
              <a:rPr lang="fr-FR" dirty="0" smtClean="0"/>
              <a:t> </a:t>
            </a:r>
            <a:r>
              <a:rPr lang="fr-FR" sz="1200" b="0" i="0" u="none" strike="noStrike" dirty="0" smtClean="0">
                <a:solidFill>
                  <a:srgbClr val="000000"/>
                </a:solidFill>
                <a:effectLst/>
                <a:latin typeface="Calibri" panose="020F0502020204030204" pitchFamily="34" charset="0"/>
              </a:rPr>
              <a:t>90,6%</a:t>
            </a:r>
            <a:r>
              <a:rPr lang="fr-FR" dirty="0" smtClean="0"/>
              <a:t> / </a:t>
            </a:r>
            <a:r>
              <a:rPr lang="fr-FR" sz="1200" b="0" i="0" u="none" strike="noStrike" dirty="0" smtClean="0">
                <a:solidFill>
                  <a:srgbClr val="000000"/>
                </a:solidFill>
                <a:effectLst/>
                <a:latin typeface="Calibri" panose="020F0502020204030204" pitchFamily="34" charset="0"/>
              </a:rPr>
              <a:t>Mission d'intérim</a:t>
            </a:r>
            <a:r>
              <a:rPr lang="fr-FR" dirty="0" smtClean="0"/>
              <a:t> </a:t>
            </a:r>
            <a:r>
              <a:rPr lang="fr-FR" sz="1200" b="0" i="0" u="none" strike="noStrike" dirty="0" smtClean="0">
                <a:solidFill>
                  <a:srgbClr val="000000"/>
                </a:solidFill>
                <a:effectLst/>
                <a:latin typeface="Calibri" panose="020F0502020204030204" pitchFamily="34" charset="0"/>
              </a:rPr>
              <a:t>2,3%</a:t>
            </a:r>
            <a:r>
              <a:rPr lang="fr-FR" dirty="0" smtClean="0"/>
              <a:t> </a:t>
            </a:r>
          </a:p>
          <a:p>
            <a:pPr marL="0" algn="l" rtl="0" eaLnBrk="1" fontAlgn="t" latinLnBrk="0" hangingPunct="1">
              <a:spcBef>
                <a:spcPts val="0"/>
              </a:spcBef>
              <a:spcAft>
                <a:spcPts val="0"/>
              </a:spcAft>
            </a:pPr>
            <a:endParaRPr lang="fr-FR" sz="1200" b="0" i="0" u="none" strike="noStrike" dirty="0" smtClean="0">
              <a:effectLst/>
              <a:latin typeface="Arial" panose="020B0604020202020204" pitchFamily="34" charset="0"/>
            </a:endParaRPr>
          </a:p>
          <a:p>
            <a:pPr marL="0" algn="l" rtl="0" eaLnBrk="1" fontAlgn="t" latinLnBrk="0" hangingPunct="1">
              <a:spcBef>
                <a:spcPts val="0"/>
              </a:spcBef>
              <a:spcAft>
                <a:spcPts val="0"/>
              </a:spcAft>
            </a:pPr>
            <a:r>
              <a:rPr lang="fr-FR" sz="1200" b="0" i="0" u="none" strike="noStrike" dirty="0" smtClean="0">
                <a:effectLst/>
                <a:latin typeface="Arial" panose="020B0604020202020204" pitchFamily="34" charset="0"/>
              </a:rPr>
              <a:t>Promo</a:t>
            </a:r>
            <a:r>
              <a:rPr lang="fr-FR" sz="1200" b="0" i="0" u="none" strike="noStrike" baseline="0" dirty="0" smtClean="0">
                <a:effectLst/>
                <a:latin typeface="Arial" panose="020B0604020202020204" pitchFamily="34" charset="0"/>
              </a:rPr>
              <a:t> 2017 N+ 1 : </a:t>
            </a:r>
            <a:r>
              <a:rPr lang="fr-FR" sz="1200" b="0" i="0" u="none" strike="noStrike" dirty="0" smtClean="0">
                <a:solidFill>
                  <a:srgbClr val="000000"/>
                </a:solidFill>
                <a:effectLst/>
                <a:latin typeface="Calibri" panose="020F0502020204030204" pitchFamily="34" charset="0"/>
              </a:rPr>
              <a:t>Autre</a:t>
            </a:r>
            <a:r>
              <a:rPr lang="fr-FR" dirty="0" smtClean="0"/>
              <a:t> </a:t>
            </a:r>
            <a:r>
              <a:rPr lang="fr-FR" sz="1200" b="0" i="0" u="none" strike="noStrike" dirty="0" smtClean="0">
                <a:solidFill>
                  <a:srgbClr val="000000"/>
                </a:solidFill>
                <a:effectLst/>
                <a:latin typeface="Calibri" panose="020F0502020204030204" pitchFamily="34" charset="0"/>
              </a:rPr>
              <a:t>0,5%</a:t>
            </a:r>
            <a:r>
              <a:rPr lang="fr-FR" dirty="0" smtClean="0"/>
              <a:t> / </a:t>
            </a:r>
            <a:r>
              <a:rPr lang="fr-FR" sz="1200" b="0" i="0" u="none" strike="noStrike" dirty="0" smtClean="0">
                <a:solidFill>
                  <a:srgbClr val="000000"/>
                </a:solidFill>
                <a:effectLst/>
                <a:latin typeface="Calibri" panose="020F0502020204030204" pitchFamily="34" charset="0"/>
              </a:rPr>
              <a:t>CDD (contrat de travail à durée déterminée)</a:t>
            </a:r>
            <a:r>
              <a:rPr lang="fr-FR" dirty="0" smtClean="0"/>
              <a:t> </a:t>
            </a:r>
            <a:r>
              <a:rPr lang="fr-FR" sz="1200" b="0" i="0" u="none" strike="noStrike" dirty="0" smtClean="0">
                <a:solidFill>
                  <a:srgbClr val="000000"/>
                </a:solidFill>
                <a:effectLst/>
                <a:latin typeface="Calibri" panose="020F0502020204030204" pitchFamily="34" charset="0"/>
              </a:rPr>
              <a:t>11,5%</a:t>
            </a:r>
            <a:r>
              <a:rPr lang="fr-FR" dirty="0" smtClean="0"/>
              <a:t> / </a:t>
            </a:r>
            <a:r>
              <a:rPr lang="fr-FR" sz="1200" b="0" i="0" u="none" strike="noStrike" dirty="0" smtClean="0">
                <a:solidFill>
                  <a:srgbClr val="000000"/>
                </a:solidFill>
                <a:effectLst/>
                <a:latin typeface="Calibri" panose="020F0502020204030204" pitchFamily="34" charset="0"/>
              </a:rPr>
              <a:t>CDI (contrat de travail à durée indéterminée), y compris CDIC</a:t>
            </a:r>
            <a:r>
              <a:rPr lang="fr-FR" dirty="0" smtClean="0"/>
              <a:t> </a:t>
            </a:r>
            <a:r>
              <a:rPr lang="fr-FR" sz="1200" b="0" i="0" u="none" strike="noStrike" dirty="0" smtClean="0">
                <a:solidFill>
                  <a:srgbClr val="000000"/>
                </a:solidFill>
                <a:effectLst/>
                <a:latin typeface="Calibri" panose="020F0502020204030204" pitchFamily="34" charset="0"/>
              </a:rPr>
              <a:t>84,1% / Mission d'intérim</a:t>
            </a:r>
            <a:r>
              <a:rPr lang="fr-FR" dirty="0" smtClean="0"/>
              <a:t> </a:t>
            </a:r>
            <a:r>
              <a:rPr lang="fr-FR" sz="1200" b="0" i="0" u="none" strike="noStrike" dirty="0" smtClean="0">
                <a:solidFill>
                  <a:srgbClr val="000000"/>
                </a:solidFill>
                <a:effectLst/>
                <a:latin typeface="Calibri" panose="020F0502020204030204" pitchFamily="34" charset="0"/>
              </a:rPr>
              <a:t>3,8%</a:t>
            </a:r>
            <a:r>
              <a:rPr lang="fr-FR" dirty="0" smtClean="0"/>
              <a:t> </a:t>
            </a:r>
            <a:endParaRPr lang="fr-FR" sz="1200" b="0" i="0" u="none" strike="noStrike" dirty="0" smtClean="0">
              <a:effectLst/>
              <a:latin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23</a:t>
            </a:fld>
            <a:endParaRPr lang="fr-FR" dirty="0"/>
          </a:p>
        </p:txBody>
      </p:sp>
    </p:spTree>
    <p:extLst>
      <p:ext uri="{BB962C8B-B14F-4D97-AF65-F5344CB8AC3E}">
        <p14:creationId xmlns:p14="http://schemas.microsoft.com/office/powerpoint/2010/main" val="17460319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24</a:t>
            </a:fld>
            <a:endParaRPr lang="fr-FR" dirty="0"/>
          </a:p>
        </p:txBody>
      </p:sp>
    </p:spTree>
    <p:extLst>
      <p:ext uri="{BB962C8B-B14F-4D97-AF65-F5344CB8AC3E}">
        <p14:creationId xmlns:p14="http://schemas.microsoft.com/office/powerpoint/2010/main" val="35370038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25</a:t>
            </a:fld>
            <a:endParaRPr lang="fr-FR" dirty="0"/>
          </a:p>
        </p:txBody>
      </p:sp>
    </p:spTree>
    <p:extLst>
      <p:ext uri="{BB962C8B-B14F-4D97-AF65-F5344CB8AC3E}">
        <p14:creationId xmlns:p14="http://schemas.microsoft.com/office/powerpoint/2010/main" val="36069806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26</a:t>
            </a:fld>
            <a:endParaRPr lang="fr-FR" dirty="0"/>
          </a:p>
        </p:txBody>
      </p:sp>
    </p:spTree>
    <p:extLst>
      <p:ext uri="{BB962C8B-B14F-4D97-AF65-F5344CB8AC3E}">
        <p14:creationId xmlns:p14="http://schemas.microsoft.com/office/powerpoint/2010/main" val="3189429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3</a:t>
            </a:fld>
            <a:endParaRPr lang="fr-FR" dirty="0"/>
          </a:p>
        </p:txBody>
      </p:sp>
    </p:spTree>
    <p:extLst>
      <p:ext uri="{BB962C8B-B14F-4D97-AF65-F5344CB8AC3E}">
        <p14:creationId xmlns:p14="http://schemas.microsoft.com/office/powerpoint/2010/main" val="446660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CGE : la poursuite d’études est stable (8% comme l’an passé)</a:t>
            </a:r>
            <a:r>
              <a:rPr lang="fr-FR" sz="1200" b="0" i="0" kern="1200" baseline="0" dirty="0" smtClean="0">
                <a:solidFill>
                  <a:schemeClr val="tx1"/>
                </a:solidFill>
                <a:effectLst/>
                <a:latin typeface="+mn-lt"/>
                <a:ea typeface="+mn-ea"/>
                <a:cs typeface="+mn-cs"/>
              </a:rPr>
              <a:t> </a:t>
            </a:r>
            <a:r>
              <a:rPr lang="fr-FR" sz="1200" b="0" i="0" kern="1200" dirty="0" smtClean="0">
                <a:solidFill>
                  <a:schemeClr val="tx1"/>
                </a:solidFill>
                <a:effectLst/>
                <a:latin typeface="+mn-lt"/>
                <a:ea typeface="+mn-ea"/>
                <a:cs typeface="+mn-cs"/>
              </a:rPr>
              <a:t>et semble peu sensible à la crise </a:t>
            </a:r>
          </a:p>
          <a:p>
            <a:r>
              <a:rPr lang="fr-FR" sz="1200" b="0" i="0" kern="1200" dirty="0" smtClean="0">
                <a:solidFill>
                  <a:schemeClr val="tx1"/>
                </a:solidFill>
                <a:effectLst/>
                <a:latin typeface="+mn-lt"/>
                <a:ea typeface="+mn-ea"/>
                <a:cs typeface="+mn-cs"/>
              </a:rPr>
              <a:t>Analyse pour HEI : </a:t>
            </a:r>
          </a:p>
          <a:p>
            <a:r>
              <a:rPr lang="fr-FR" sz="1200" b="0" i="0" kern="1200" dirty="0" smtClean="0">
                <a:solidFill>
                  <a:schemeClr val="tx1"/>
                </a:solidFill>
                <a:effectLst/>
                <a:latin typeface="+mn-lt"/>
                <a:ea typeface="+mn-ea"/>
                <a:cs typeface="+mn-cs"/>
              </a:rPr>
              <a:t>1/ baisse depuis 2017 car plus de possibilités d’embauche dans la Construction : très forte progression en termes d’embauches en 2018, soit une hausse de 37 % contre 22,5 % en 2017.</a:t>
            </a:r>
          </a:p>
          <a:p>
            <a:r>
              <a:rPr lang="fr-FR" sz="1200" b="0" i="0" kern="1200" dirty="0" smtClean="0">
                <a:solidFill>
                  <a:schemeClr val="tx1"/>
                </a:solidFill>
                <a:effectLst/>
                <a:latin typeface="+mn-lt"/>
                <a:ea typeface="+mn-ea"/>
                <a:cs typeface="+mn-cs"/>
              </a:rPr>
              <a:t>2/ poursuite plus importante que la CGE car désir</a:t>
            </a:r>
            <a:r>
              <a:rPr lang="fr-FR" sz="1200" b="0" i="0" kern="1200" baseline="0" dirty="0" smtClean="0">
                <a:solidFill>
                  <a:schemeClr val="tx1"/>
                </a:solidFill>
                <a:effectLst/>
                <a:latin typeface="+mn-lt"/>
                <a:ea typeface="+mn-ea"/>
                <a:cs typeface="+mn-cs"/>
              </a:rPr>
              <a:t> d’élargir ses compétences avant l’entrée dans la vie active</a:t>
            </a:r>
            <a:r>
              <a:rPr lang="fr-FR" sz="1200" b="0" i="0" kern="1200" dirty="0" smtClean="0">
                <a:solidFill>
                  <a:schemeClr val="tx1"/>
                </a:solidFill>
                <a:effectLst/>
                <a:latin typeface="+mn-lt"/>
                <a:ea typeface="+mn-ea"/>
                <a:cs typeface="+mn-cs"/>
              </a:rPr>
              <a:t> </a:t>
            </a:r>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4</a:t>
            </a:fld>
            <a:endParaRPr lang="fr-FR" dirty="0"/>
          </a:p>
        </p:txBody>
      </p:sp>
    </p:spTree>
    <p:extLst>
      <p:ext uri="{BB962C8B-B14F-4D97-AF65-F5344CB8AC3E}">
        <p14:creationId xmlns:p14="http://schemas.microsoft.com/office/powerpoint/2010/main" val="3741529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0"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5</a:t>
            </a:fld>
            <a:endParaRPr lang="fr-FR" dirty="0"/>
          </a:p>
        </p:txBody>
      </p:sp>
    </p:spTree>
    <p:extLst>
      <p:ext uri="{BB962C8B-B14F-4D97-AF65-F5344CB8AC3E}">
        <p14:creationId xmlns:p14="http://schemas.microsoft.com/office/powerpoint/2010/main" val="116148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dirty="0" smtClean="0">
                <a:solidFill>
                  <a:srgbClr val="000000"/>
                </a:solidFill>
                <a:effectLst/>
                <a:latin typeface="Calibri" panose="020F0502020204030204" pitchFamily="34" charset="0"/>
              </a:rPr>
              <a:t>%</a:t>
            </a:r>
            <a:r>
              <a:rPr lang="fr-FR" dirty="0" smtClean="0"/>
              <a:t> </a:t>
            </a:r>
            <a:r>
              <a:rPr lang="fr-FR" sz="1200" b="0" i="0" u="none" strike="noStrike" dirty="0" smtClean="0">
                <a:solidFill>
                  <a:srgbClr val="000000"/>
                </a:solidFill>
                <a:effectLst/>
                <a:latin typeface="Arial" panose="020B0604020202020204" pitchFamily="34" charset="0"/>
              </a:rPr>
              <a:t> </a:t>
            </a:r>
            <a:r>
              <a:rPr lang="fr-FR" dirty="0" smtClean="0"/>
              <a:t> </a:t>
            </a:r>
            <a:r>
              <a:rPr lang="fr-FR" sz="1200" b="0" i="0" u="none" strike="noStrike" dirty="0" smtClean="0">
                <a:solidFill>
                  <a:srgbClr val="000000"/>
                </a:solidFill>
                <a:effectLst/>
                <a:latin typeface="Arial" panose="020B0604020202020204" pitchFamily="34" charset="0"/>
              </a:rPr>
              <a:t> </a:t>
            </a:r>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6</a:t>
            </a:fld>
            <a:endParaRPr lang="fr-FR" dirty="0"/>
          </a:p>
        </p:txBody>
      </p:sp>
    </p:spTree>
    <p:extLst>
      <p:ext uri="{BB962C8B-B14F-4D97-AF65-F5344CB8AC3E}">
        <p14:creationId xmlns:p14="http://schemas.microsoft.com/office/powerpoint/2010/main" val="4204713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7</a:t>
            </a:fld>
            <a:endParaRPr lang="fr-FR" dirty="0"/>
          </a:p>
        </p:txBody>
      </p:sp>
    </p:spTree>
    <p:extLst>
      <p:ext uri="{BB962C8B-B14F-4D97-AF65-F5344CB8AC3E}">
        <p14:creationId xmlns:p14="http://schemas.microsoft.com/office/powerpoint/2010/main" val="2951056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sociétés</a:t>
            </a:r>
            <a:r>
              <a:rPr lang="fr-FR" baseline="0" dirty="0" smtClean="0"/>
              <a:t> de conseil, bureaux d’études et sociétés d’ingénierie sont le premier secteur d’emploi en raison d’un externalisation croissante de ce type d’activités de la part des entreprises. </a:t>
            </a:r>
          </a:p>
          <a:p>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8</a:t>
            </a:fld>
            <a:endParaRPr lang="fr-FR" dirty="0"/>
          </a:p>
        </p:txBody>
      </p:sp>
    </p:spTree>
    <p:extLst>
      <p:ext uri="{BB962C8B-B14F-4D97-AF65-F5344CB8AC3E}">
        <p14:creationId xmlns:p14="http://schemas.microsoft.com/office/powerpoint/2010/main" val="64691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Industries</a:t>
            </a:r>
            <a:r>
              <a:rPr lang="fr-FR" baseline="0" dirty="0" smtClean="0"/>
              <a:t> mécaniques (automobile, aéronautique, navale et ferroviaire sont devenues dans l’enquête 2018 les Industries du Transport</a:t>
            </a:r>
            <a:endParaRPr lang="fr-FR" dirty="0"/>
          </a:p>
        </p:txBody>
      </p:sp>
      <p:sp>
        <p:nvSpPr>
          <p:cNvPr id="4" name="Espace réservé du numéro de diapositive 3"/>
          <p:cNvSpPr>
            <a:spLocks noGrp="1"/>
          </p:cNvSpPr>
          <p:nvPr>
            <p:ph type="sldNum" sz="quarter" idx="10"/>
          </p:nvPr>
        </p:nvSpPr>
        <p:spPr/>
        <p:txBody>
          <a:bodyPr/>
          <a:lstStyle/>
          <a:p>
            <a:fld id="{AAE316AB-55C2-4396-B7F1-792B9FE272D9}" type="slidenum">
              <a:rPr lang="fr-FR" smtClean="0"/>
              <a:t>9</a:t>
            </a:fld>
            <a:endParaRPr lang="fr-FR" dirty="0"/>
          </a:p>
        </p:txBody>
      </p:sp>
    </p:spTree>
    <p:extLst>
      <p:ext uri="{BB962C8B-B14F-4D97-AF65-F5344CB8AC3E}">
        <p14:creationId xmlns:p14="http://schemas.microsoft.com/office/powerpoint/2010/main" val="1446006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Cliquez et modifiez le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848AF4C-013F-B447-B336-5C4BD8D7C0BA}" type="datetimeFigureOut">
              <a:rPr lang="fr-FR" smtClean="0"/>
              <a:t>10/10/2018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4822F27-0FA5-FE48-9BCF-D06AEADF0A7E}" type="slidenum">
              <a:rPr lang="fr-FR" smtClean="0"/>
              <a:t>‹N°›</a:t>
            </a:fld>
            <a:endParaRPr lang="fr-FR" dirty="0"/>
          </a:p>
        </p:txBody>
      </p:sp>
    </p:spTree>
    <p:extLst>
      <p:ext uri="{BB962C8B-B14F-4D97-AF65-F5344CB8AC3E}">
        <p14:creationId xmlns:p14="http://schemas.microsoft.com/office/powerpoint/2010/main" val="1070304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848AF4C-013F-B447-B336-5C4BD8D7C0BA}" type="datetimeFigureOut">
              <a:rPr lang="fr-FR" smtClean="0"/>
              <a:t>10/10/2018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4822F27-0FA5-FE48-9BCF-D06AEADF0A7E}" type="slidenum">
              <a:rPr lang="fr-FR" smtClean="0"/>
              <a:t>‹N°›</a:t>
            </a:fld>
            <a:endParaRPr lang="fr-FR" dirty="0"/>
          </a:p>
        </p:txBody>
      </p:sp>
    </p:spTree>
    <p:extLst>
      <p:ext uri="{BB962C8B-B14F-4D97-AF65-F5344CB8AC3E}">
        <p14:creationId xmlns:p14="http://schemas.microsoft.com/office/powerpoint/2010/main" val="1091334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848AF4C-013F-B447-B336-5C4BD8D7C0BA}" type="datetimeFigureOut">
              <a:rPr lang="fr-FR" smtClean="0"/>
              <a:t>10/10/2018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4822F27-0FA5-FE48-9BCF-D06AEADF0A7E}" type="slidenum">
              <a:rPr lang="fr-FR" smtClean="0"/>
              <a:t>‹N°›</a:t>
            </a:fld>
            <a:endParaRPr lang="fr-FR" dirty="0"/>
          </a:p>
        </p:txBody>
      </p:sp>
    </p:spTree>
    <p:extLst>
      <p:ext uri="{BB962C8B-B14F-4D97-AF65-F5344CB8AC3E}">
        <p14:creationId xmlns:p14="http://schemas.microsoft.com/office/powerpoint/2010/main" val="409045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848AF4C-013F-B447-B336-5C4BD8D7C0BA}" type="datetimeFigureOut">
              <a:rPr lang="fr-FR" smtClean="0"/>
              <a:t>10/10/2018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4822F27-0FA5-FE48-9BCF-D06AEADF0A7E}" type="slidenum">
              <a:rPr lang="fr-FR" smtClean="0"/>
              <a:t>‹N°›</a:t>
            </a:fld>
            <a:endParaRPr lang="fr-FR" dirty="0"/>
          </a:p>
        </p:txBody>
      </p:sp>
    </p:spTree>
    <p:extLst>
      <p:ext uri="{BB962C8B-B14F-4D97-AF65-F5344CB8AC3E}">
        <p14:creationId xmlns:p14="http://schemas.microsoft.com/office/powerpoint/2010/main" val="128404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Cliquez et modifiez le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848AF4C-013F-B447-B336-5C4BD8D7C0BA}" type="datetimeFigureOut">
              <a:rPr lang="fr-FR" smtClean="0"/>
              <a:t>10/10/2018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4822F27-0FA5-FE48-9BCF-D06AEADF0A7E}" type="slidenum">
              <a:rPr lang="fr-FR" smtClean="0"/>
              <a:t>‹N°›</a:t>
            </a:fld>
            <a:endParaRPr lang="fr-FR" dirty="0"/>
          </a:p>
        </p:txBody>
      </p:sp>
    </p:spTree>
    <p:extLst>
      <p:ext uri="{BB962C8B-B14F-4D97-AF65-F5344CB8AC3E}">
        <p14:creationId xmlns:p14="http://schemas.microsoft.com/office/powerpoint/2010/main" val="944256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848AF4C-013F-B447-B336-5C4BD8D7C0BA}" type="datetimeFigureOut">
              <a:rPr lang="fr-FR" smtClean="0"/>
              <a:t>10/10/2018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4822F27-0FA5-FE48-9BCF-D06AEADF0A7E}" type="slidenum">
              <a:rPr lang="fr-FR" smtClean="0"/>
              <a:t>‹N°›</a:t>
            </a:fld>
            <a:endParaRPr lang="fr-FR" dirty="0"/>
          </a:p>
        </p:txBody>
      </p:sp>
    </p:spTree>
    <p:extLst>
      <p:ext uri="{BB962C8B-B14F-4D97-AF65-F5344CB8AC3E}">
        <p14:creationId xmlns:p14="http://schemas.microsoft.com/office/powerpoint/2010/main" val="216222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Cliquez et modifiez le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848AF4C-013F-B447-B336-5C4BD8D7C0BA}" type="datetimeFigureOut">
              <a:rPr lang="fr-FR" smtClean="0"/>
              <a:t>10/10/2018</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84822F27-0FA5-FE48-9BCF-D06AEADF0A7E}" type="slidenum">
              <a:rPr lang="fr-FR" smtClean="0"/>
              <a:t>‹N°›</a:t>
            </a:fld>
            <a:endParaRPr lang="fr-FR" dirty="0"/>
          </a:p>
        </p:txBody>
      </p:sp>
    </p:spTree>
    <p:extLst>
      <p:ext uri="{BB962C8B-B14F-4D97-AF65-F5344CB8AC3E}">
        <p14:creationId xmlns:p14="http://schemas.microsoft.com/office/powerpoint/2010/main" val="506604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C848AF4C-013F-B447-B336-5C4BD8D7C0BA}" type="datetimeFigureOut">
              <a:rPr lang="fr-FR" smtClean="0"/>
              <a:t>10/10/2018</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84822F27-0FA5-FE48-9BCF-D06AEADF0A7E}" type="slidenum">
              <a:rPr lang="fr-FR" smtClean="0"/>
              <a:t>‹N°›</a:t>
            </a:fld>
            <a:endParaRPr lang="fr-FR" dirty="0"/>
          </a:p>
        </p:txBody>
      </p:sp>
    </p:spTree>
    <p:extLst>
      <p:ext uri="{BB962C8B-B14F-4D97-AF65-F5344CB8AC3E}">
        <p14:creationId xmlns:p14="http://schemas.microsoft.com/office/powerpoint/2010/main" val="1883108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848AF4C-013F-B447-B336-5C4BD8D7C0BA}" type="datetimeFigureOut">
              <a:rPr lang="fr-FR" smtClean="0"/>
              <a:t>10/10/2018</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84822F27-0FA5-FE48-9BCF-D06AEADF0A7E}" type="slidenum">
              <a:rPr lang="fr-FR" smtClean="0"/>
              <a:t>‹N°›</a:t>
            </a:fld>
            <a:endParaRPr lang="fr-FR" dirty="0"/>
          </a:p>
        </p:txBody>
      </p:sp>
    </p:spTree>
    <p:extLst>
      <p:ext uri="{BB962C8B-B14F-4D97-AF65-F5344CB8AC3E}">
        <p14:creationId xmlns:p14="http://schemas.microsoft.com/office/powerpoint/2010/main" val="1941078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848AF4C-013F-B447-B336-5C4BD8D7C0BA}" type="datetimeFigureOut">
              <a:rPr lang="fr-FR" smtClean="0"/>
              <a:t>10/10/2018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4822F27-0FA5-FE48-9BCF-D06AEADF0A7E}" type="slidenum">
              <a:rPr lang="fr-FR" smtClean="0"/>
              <a:t>‹N°›</a:t>
            </a:fld>
            <a:endParaRPr lang="fr-FR" dirty="0"/>
          </a:p>
        </p:txBody>
      </p:sp>
    </p:spTree>
    <p:extLst>
      <p:ext uri="{BB962C8B-B14F-4D97-AF65-F5344CB8AC3E}">
        <p14:creationId xmlns:p14="http://schemas.microsoft.com/office/powerpoint/2010/main" val="1289343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848AF4C-013F-B447-B336-5C4BD8D7C0BA}" type="datetimeFigureOut">
              <a:rPr lang="fr-FR" smtClean="0"/>
              <a:t>10/10/2018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4822F27-0FA5-FE48-9BCF-D06AEADF0A7E}" type="slidenum">
              <a:rPr lang="fr-FR" smtClean="0"/>
              <a:t>‹N°›</a:t>
            </a:fld>
            <a:endParaRPr lang="fr-FR" dirty="0"/>
          </a:p>
        </p:txBody>
      </p:sp>
    </p:spTree>
    <p:extLst>
      <p:ext uri="{BB962C8B-B14F-4D97-AF65-F5344CB8AC3E}">
        <p14:creationId xmlns:p14="http://schemas.microsoft.com/office/powerpoint/2010/main" val="1889063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48AF4C-013F-B447-B336-5C4BD8D7C0BA}" type="datetimeFigureOut">
              <a:rPr lang="fr-FR" smtClean="0"/>
              <a:t>10/10/2018</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822F27-0FA5-FE48-9BCF-D06AEADF0A7E}" type="slidenum">
              <a:rPr lang="fr-FR" smtClean="0"/>
              <a:t>‹N°›</a:t>
            </a:fld>
            <a:endParaRPr lang="fr-FR" dirty="0"/>
          </a:p>
        </p:txBody>
      </p:sp>
    </p:spTree>
    <p:extLst>
      <p:ext uri="{BB962C8B-B14F-4D97-AF65-F5344CB8AC3E}">
        <p14:creationId xmlns:p14="http://schemas.microsoft.com/office/powerpoint/2010/main" val="1136606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image" Target="../media/image3.jpg"/><Relationship Id="rId4" Type="http://schemas.openxmlformats.org/officeDocument/2006/relationships/image" Target="../media/image7.jp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chart" Target="../charts/chart9.xml"/><Relationship Id="rId5" Type="http://schemas.openxmlformats.org/officeDocument/2006/relationships/image" Target="../media/image3.jpg"/><Relationship Id="rId4" Type="http://schemas.openxmlformats.org/officeDocument/2006/relationships/image" Target="../media/image7.jp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chart" Target="../charts/chart11.xml"/><Relationship Id="rId5" Type="http://schemas.openxmlformats.org/officeDocument/2006/relationships/image" Target="../media/image3.jpg"/><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7.jp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6.png"/><Relationship Id="rId7" Type="http://schemas.openxmlformats.org/officeDocument/2006/relationships/diagramLayout" Target="../diagrams/layout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3.jpg"/><Relationship Id="rId10" Type="http://schemas.microsoft.com/office/2007/relationships/diagramDrawing" Target="../diagrams/drawing1.xml"/><Relationship Id="rId4" Type="http://schemas.openxmlformats.org/officeDocument/2006/relationships/image" Target="../media/image7.jpg"/><Relationship Id="rId9" Type="http://schemas.openxmlformats.org/officeDocument/2006/relationships/diagramColors" Target="../diagrams/colors1.xml"/></Relationships>
</file>

<file path=ppt/slides/_rels/slide15.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6.png"/><Relationship Id="rId7" Type="http://schemas.openxmlformats.org/officeDocument/2006/relationships/diagramLayout" Target="../diagrams/layout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openxmlformats.org/officeDocument/2006/relationships/image" Target="../media/image3.jpg"/><Relationship Id="rId10" Type="http://schemas.microsoft.com/office/2007/relationships/diagramDrawing" Target="../diagrams/drawing2.xml"/><Relationship Id="rId4" Type="http://schemas.openxmlformats.org/officeDocument/2006/relationships/image" Target="../media/image7.jpg"/><Relationship Id="rId9" Type="http://schemas.openxmlformats.org/officeDocument/2006/relationships/diagramColors" Target="../diagrams/colors2.xml"/></Relationships>
</file>

<file path=ppt/slides/_rels/slide16.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image" Target="../media/image6.png"/><Relationship Id="rId7" Type="http://schemas.openxmlformats.org/officeDocument/2006/relationships/diagramLayout" Target="../diagrams/layout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Data" Target="../diagrams/data3.xml"/><Relationship Id="rId5" Type="http://schemas.openxmlformats.org/officeDocument/2006/relationships/image" Target="../media/image3.jpg"/><Relationship Id="rId10" Type="http://schemas.microsoft.com/office/2007/relationships/diagramDrawing" Target="../diagrams/drawing3.xml"/><Relationship Id="rId4" Type="http://schemas.openxmlformats.org/officeDocument/2006/relationships/image" Target="../media/image7.jpg"/><Relationship Id="rId9" Type="http://schemas.openxmlformats.org/officeDocument/2006/relationships/diagramColors" Target="../diagrams/colors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7.jp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chart" Target="../charts/chart14.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chart" Target="../charts/chart13.xml"/><Relationship Id="rId5" Type="http://schemas.openxmlformats.org/officeDocument/2006/relationships/image" Target="../media/image3.jpg"/><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7.jp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11.png"/><Relationship Id="rId4" Type="http://schemas.openxmlformats.org/officeDocument/2006/relationships/image" Target="../media/image7.jp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3.jpg"/><Relationship Id="rId4" Type="http://schemas.openxmlformats.org/officeDocument/2006/relationships/image" Target="../media/image7.jp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3.jpg"/><Relationship Id="rId4" Type="http://schemas.openxmlformats.org/officeDocument/2006/relationships/image" Target="../media/image7.jp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3.jpg"/><Relationship Id="rId4" Type="http://schemas.openxmlformats.org/officeDocument/2006/relationships/image" Target="../media/image7.jp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3.jpg"/><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image" Target="../media/image3.jpg"/><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image" Target="../media/image3.jpg"/><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7.jp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image" Target="../media/image3.jpg"/><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858000" cy="6845300"/>
          </a:xfrm>
          <a:prstGeom prst="rect">
            <a:avLst/>
          </a:prstGeom>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45237" y="0"/>
            <a:ext cx="4229100" cy="977900"/>
          </a:xfrm>
          <a:prstGeom prst="rect">
            <a:avLst/>
          </a:prstGeom>
        </p:spPr>
      </p:pic>
      <p:sp>
        <p:nvSpPr>
          <p:cNvPr id="7" name="ZoneTexte 6"/>
          <p:cNvSpPr txBox="1"/>
          <p:nvPr/>
        </p:nvSpPr>
        <p:spPr>
          <a:xfrm>
            <a:off x="7288080" y="509248"/>
            <a:ext cx="4278573" cy="338554"/>
          </a:xfrm>
          <a:prstGeom prst="rect">
            <a:avLst/>
          </a:prstGeom>
          <a:solidFill>
            <a:schemeClr val="bg1"/>
          </a:solidFill>
        </p:spPr>
        <p:txBody>
          <a:bodyPr wrap="square" rtlCol="0">
            <a:spAutoFit/>
          </a:bodyPr>
          <a:lstStyle/>
          <a:p>
            <a:r>
              <a:rPr lang="fr-FR" sz="1600" spc="100" dirty="0" smtClean="0"/>
              <a:t>GRANDE ÉCOLE D’</a:t>
            </a:r>
            <a:r>
              <a:rPr lang="fr-FR" sz="1600" b="1" spc="100" dirty="0" smtClean="0"/>
              <a:t>INGÉNIEUR GÉNÉRALISTE</a:t>
            </a:r>
            <a:endParaRPr lang="fr-FR" sz="1600" b="1" spc="100" dirty="0"/>
          </a:p>
        </p:txBody>
      </p:sp>
      <p:sp>
        <p:nvSpPr>
          <p:cNvPr id="8" name="ZoneTexte 7"/>
          <p:cNvSpPr txBox="1"/>
          <p:nvPr/>
        </p:nvSpPr>
        <p:spPr>
          <a:xfrm>
            <a:off x="7257344" y="2059321"/>
            <a:ext cx="4195482" cy="2554545"/>
          </a:xfrm>
          <a:prstGeom prst="rect">
            <a:avLst/>
          </a:prstGeom>
          <a:noFill/>
        </p:spPr>
        <p:txBody>
          <a:bodyPr wrap="square" rtlCol="0">
            <a:spAutoFit/>
          </a:bodyPr>
          <a:lstStyle/>
          <a:p>
            <a:pPr>
              <a:lnSpc>
                <a:spcPts val="3200"/>
              </a:lnSpc>
            </a:pPr>
            <a:r>
              <a:rPr lang="fr-FR" sz="3000" b="1" spc="100" dirty="0" smtClean="0"/>
              <a:t>Enquête CGE – HEI</a:t>
            </a:r>
          </a:p>
          <a:p>
            <a:pPr>
              <a:lnSpc>
                <a:spcPts val="3200"/>
              </a:lnSpc>
            </a:pPr>
            <a:r>
              <a:rPr lang="fr-FR" sz="3000" b="1" spc="100" dirty="0" smtClean="0"/>
              <a:t>Insertion professionnelle des </a:t>
            </a:r>
          </a:p>
          <a:p>
            <a:pPr>
              <a:lnSpc>
                <a:spcPts val="3200"/>
              </a:lnSpc>
            </a:pPr>
            <a:r>
              <a:rPr lang="fr-FR" sz="3000" b="1" spc="100" dirty="0"/>
              <a:t>p</a:t>
            </a:r>
            <a:r>
              <a:rPr lang="fr-FR" sz="3000" b="1" spc="100" dirty="0" smtClean="0"/>
              <a:t>romotions </a:t>
            </a:r>
          </a:p>
          <a:p>
            <a:pPr>
              <a:lnSpc>
                <a:spcPts val="3200"/>
              </a:lnSpc>
            </a:pPr>
            <a:r>
              <a:rPr lang="fr-FR" sz="3000" b="1" spc="100" dirty="0" smtClean="0"/>
              <a:t>2013, 2015, 2016 et 2017 </a:t>
            </a:r>
            <a:endParaRPr lang="fr-FR" sz="3000" b="1" spc="100" dirty="0"/>
          </a:p>
        </p:txBody>
      </p:sp>
      <p:pic>
        <p:nvPicPr>
          <p:cNvPr id="10" name="Imag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52975" y="4872532"/>
            <a:ext cx="3346384" cy="1204698"/>
          </a:xfrm>
          <a:prstGeom prst="rect">
            <a:avLst/>
          </a:prstGeom>
        </p:spPr>
      </p:pic>
      <p:sp>
        <p:nvSpPr>
          <p:cNvPr id="11" name="ZoneTexte 10"/>
          <p:cNvSpPr txBox="1"/>
          <p:nvPr/>
        </p:nvSpPr>
        <p:spPr>
          <a:xfrm>
            <a:off x="10888276" y="3251912"/>
            <a:ext cx="1364684" cy="368834"/>
          </a:xfrm>
          <a:prstGeom prst="rect">
            <a:avLst/>
          </a:prstGeom>
          <a:noFill/>
          <a:ln>
            <a:noFill/>
          </a:ln>
        </p:spPr>
        <p:txBody>
          <a:bodyPr wrap="square" rtlCol="0" anchor="ctr" anchorCtr="0">
            <a:noAutofit/>
          </a:bodyPr>
          <a:lstStyle/>
          <a:p>
            <a:r>
              <a:rPr lang="fr-FR" sz="1300" b="1" dirty="0" smtClean="0">
                <a:solidFill>
                  <a:srgbClr val="E2605D"/>
                </a:solidFill>
              </a:rPr>
              <a:t>www.hei.fr</a:t>
            </a:r>
            <a:endParaRPr lang="fr-FR" sz="1300" b="1" dirty="0">
              <a:solidFill>
                <a:srgbClr val="E2605D"/>
              </a:solidFill>
            </a:endParaRPr>
          </a:p>
        </p:txBody>
      </p:sp>
      <p:sp>
        <p:nvSpPr>
          <p:cNvPr id="3" name="Forme libre 2"/>
          <p:cNvSpPr/>
          <p:nvPr/>
        </p:nvSpPr>
        <p:spPr>
          <a:xfrm>
            <a:off x="10888133" y="3234267"/>
            <a:ext cx="1312334" cy="397933"/>
          </a:xfrm>
          <a:custGeom>
            <a:avLst/>
            <a:gdLst>
              <a:gd name="connsiteX0" fmla="*/ 1303867 w 1312334"/>
              <a:gd name="connsiteY0" fmla="*/ 0 h 397933"/>
              <a:gd name="connsiteX1" fmla="*/ 0 w 1312334"/>
              <a:gd name="connsiteY1" fmla="*/ 0 h 397933"/>
              <a:gd name="connsiteX2" fmla="*/ 0 w 1312334"/>
              <a:gd name="connsiteY2" fmla="*/ 397933 h 397933"/>
              <a:gd name="connsiteX3" fmla="*/ 1312334 w 1312334"/>
              <a:gd name="connsiteY3" fmla="*/ 397933 h 397933"/>
              <a:gd name="connsiteX4" fmla="*/ 1303867 w 1312334"/>
              <a:gd name="connsiteY4" fmla="*/ 397933 h 397933"/>
              <a:gd name="connsiteX5" fmla="*/ 1303867 w 1312334"/>
              <a:gd name="connsiteY5" fmla="*/ 397933 h 39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12334" h="397933">
                <a:moveTo>
                  <a:pt x="1303867" y="0"/>
                </a:moveTo>
                <a:lnTo>
                  <a:pt x="0" y="0"/>
                </a:lnTo>
                <a:lnTo>
                  <a:pt x="0" y="397933"/>
                </a:lnTo>
                <a:lnTo>
                  <a:pt x="1312334" y="397933"/>
                </a:lnTo>
                <a:lnTo>
                  <a:pt x="1303867" y="397933"/>
                </a:lnTo>
                <a:lnTo>
                  <a:pt x="1303867" y="397933"/>
                </a:lnTo>
              </a:path>
            </a:pathLst>
          </a:custGeom>
          <a:noFill/>
          <a:ln w="9525">
            <a:solidFill>
              <a:srgbClr val="E260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730497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3" y="6146799"/>
            <a:ext cx="347134"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3</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Evolution des secteurs d’activité intégrés (2)</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graphicFrame>
        <p:nvGraphicFramePr>
          <p:cNvPr id="19" name="Graphique 18"/>
          <p:cNvGraphicFramePr/>
          <p:nvPr>
            <p:extLst>
              <p:ext uri="{D42A27DB-BD31-4B8C-83A1-F6EECF244321}">
                <p14:modId xmlns:p14="http://schemas.microsoft.com/office/powerpoint/2010/main" val="1947842119"/>
              </p:ext>
            </p:extLst>
          </p:nvPr>
        </p:nvGraphicFramePr>
        <p:xfrm>
          <a:off x="0" y="1295401"/>
          <a:ext cx="5655310" cy="55626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Espace réservé du contenu 7"/>
          <p:cNvGraphicFramePr>
            <a:graphicFrameLocks noGrp="1"/>
          </p:cNvGraphicFramePr>
          <p:nvPr>
            <p:ph sz="half" idx="1"/>
            <p:extLst>
              <p:ext uri="{D42A27DB-BD31-4B8C-83A1-F6EECF244321}">
                <p14:modId xmlns:p14="http://schemas.microsoft.com/office/powerpoint/2010/main" val="3822521448"/>
              </p:ext>
            </p:extLst>
          </p:nvPr>
        </p:nvGraphicFramePr>
        <p:xfrm>
          <a:off x="0" y="1270001"/>
          <a:ext cx="12122173" cy="5588000"/>
        </p:xfrm>
        <a:graphic>
          <a:graphicData uri="http://schemas.openxmlformats.org/drawingml/2006/chart">
            <c:chart xmlns:c="http://schemas.openxmlformats.org/drawingml/2006/chart" xmlns:r="http://schemas.openxmlformats.org/officeDocument/2006/relationships" r:id="rId7"/>
          </a:graphicData>
        </a:graphic>
      </p:graphicFrame>
      <p:sp>
        <p:nvSpPr>
          <p:cNvPr id="9" name="ZoneTexte 8"/>
          <p:cNvSpPr txBox="1"/>
          <p:nvPr/>
        </p:nvSpPr>
        <p:spPr>
          <a:xfrm>
            <a:off x="7197648" y="2580143"/>
            <a:ext cx="871745" cy="6463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4,2%</a:t>
            </a:r>
            <a:endParaRPr lang="fr-FR" sz="1800" dirty="0">
              <a:solidFill>
                <a:schemeClr val="bg1"/>
              </a:solidFill>
            </a:endParaRPr>
          </a:p>
        </p:txBody>
      </p:sp>
    </p:spTree>
    <p:extLst>
      <p:ext uri="{BB962C8B-B14F-4D97-AF65-F5344CB8AC3E}">
        <p14:creationId xmlns:p14="http://schemas.microsoft.com/office/powerpoint/2010/main" val="2357163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3" y="6146799"/>
            <a:ext cx="347134"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3</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Evolution des services / départements intégrés (1)</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graphicFrame>
        <p:nvGraphicFramePr>
          <p:cNvPr id="19" name="Graphique 18"/>
          <p:cNvGraphicFramePr/>
          <p:nvPr>
            <p:extLst>
              <p:ext uri="{D42A27DB-BD31-4B8C-83A1-F6EECF244321}">
                <p14:modId xmlns:p14="http://schemas.microsoft.com/office/powerpoint/2010/main" val="1947842119"/>
              </p:ext>
            </p:extLst>
          </p:nvPr>
        </p:nvGraphicFramePr>
        <p:xfrm>
          <a:off x="0" y="1295401"/>
          <a:ext cx="5655310" cy="55626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Espace réservé du contenu 7"/>
          <p:cNvGraphicFramePr>
            <a:graphicFrameLocks noGrp="1"/>
          </p:cNvGraphicFramePr>
          <p:nvPr>
            <p:ph sz="half" idx="1"/>
            <p:extLst>
              <p:ext uri="{D42A27DB-BD31-4B8C-83A1-F6EECF244321}">
                <p14:modId xmlns:p14="http://schemas.microsoft.com/office/powerpoint/2010/main" val="382127466"/>
              </p:ext>
            </p:extLst>
          </p:nvPr>
        </p:nvGraphicFramePr>
        <p:xfrm>
          <a:off x="0" y="1270001"/>
          <a:ext cx="12191999" cy="5588000"/>
        </p:xfrm>
        <a:graphic>
          <a:graphicData uri="http://schemas.openxmlformats.org/drawingml/2006/chart">
            <c:chart xmlns:c="http://schemas.openxmlformats.org/drawingml/2006/chart" xmlns:r="http://schemas.openxmlformats.org/officeDocument/2006/relationships" r:id="rId7"/>
          </a:graphicData>
        </a:graphic>
      </p:graphicFrame>
      <p:sp>
        <p:nvSpPr>
          <p:cNvPr id="11" name="ZoneTexte 8"/>
          <p:cNvSpPr txBox="1"/>
          <p:nvPr/>
        </p:nvSpPr>
        <p:spPr>
          <a:xfrm>
            <a:off x="11041776" y="1606004"/>
            <a:ext cx="781424" cy="584740"/>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11,7%</a:t>
            </a:r>
            <a:endParaRPr lang="fr-FR" sz="1600" dirty="0">
              <a:solidFill>
                <a:schemeClr val="bg1"/>
              </a:solidFill>
            </a:endParaRPr>
          </a:p>
        </p:txBody>
      </p:sp>
      <p:sp>
        <p:nvSpPr>
          <p:cNvPr id="12" name="ZoneTexte 8"/>
          <p:cNvSpPr txBox="1"/>
          <p:nvPr/>
        </p:nvSpPr>
        <p:spPr>
          <a:xfrm>
            <a:off x="11041777" y="2534500"/>
            <a:ext cx="781423" cy="584741"/>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18,6%</a:t>
            </a:r>
            <a:endParaRPr lang="fr-FR" sz="1600" dirty="0">
              <a:solidFill>
                <a:schemeClr val="bg1"/>
              </a:solidFill>
            </a:endParaRPr>
          </a:p>
        </p:txBody>
      </p:sp>
      <p:sp>
        <p:nvSpPr>
          <p:cNvPr id="14" name="ZoneTexte 8"/>
          <p:cNvSpPr txBox="1"/>
          <p:nvPr/>
        </p:nvSpPr>
        <p:spPr>
          <a:xfrm>
            <a:off x="11041777" y="3563016"/>
            <a:ext cx="781423" cy="584796"/>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19,9%</a:t>
            </a:r>
            <a:endParaRPr lang="fr-FR" sz="1600" dirty="0">
              <a:solidFill>
                <a:schemeClr val="bg1"/>
              </a:solidFill>
            </a:endParaRPr>
          </a:p>
        </p:txBody>
      </p:sp>
      <p:sp>
        <p:nvSpPr>
          <p:cNvPr id="15" name="ZoneTexte 8"/>
          <p:cNvSpPr txBox="1"/>
          <p:nvPr/>
        </p:nvSpPr>
        <p:spPr>
          <a:xfrm>
            <a:off x="11041777" y="4514732"/>
            <a:ext cx="781423" cy="584740"/>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3,3%</a:t>
            </a:r>
            <a:endParaRPr lang="fr-FR" sz="1600" dirty="0">
              <a:solidFill>
                <a:schemeClr val="bg1"/>
              </a:solidFill>
            </a:endParaRPr>
          </a:p>
        </p:txBody>
      </p:sp>
      <p:sp>
        <p:nvSpPr>
          <p:cNvPr id="16" name="ZoneTexte 8"/>
          <p:cNvSpPr txBox="1"/>
          <p:nvPr/>
        </p:nvSpPr>
        <p:spPr>
          <a:xfrm>
            <a:off x="11026782" y="5460997"/>
            <a:ext cx="781423" cy="584740"/>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9,6%</a:t>
            </a:r>
            <a:endParaRPr lang="fr-FR" sz="1600" dirty="0">
              <a:solidFill>
                <a:schemeClr val="bg1"/>
              </a:solidFill>
            </a:endParaRPr>
          </a:p>
        </p:txBody>
      </p:sp>
    </p:spTree>
    <p:extLst>
      <p:ext uri="{BB962C8B-B14F-4D97-AF65-F5344CB8AC3E}">
        <p14:creationId xmlns:p14="http://schemas.microsoft.com/office/powerpoint/2010/main" val="275810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4" grpId="0"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3" y="6146799"/>
            <a:ext cx="347134"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3</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Evolution des services / départements </a:t>
            </a:r>
            <a:r>
              <a:rPr lang="fr-FR" sz="3000" b="1" spc="100" smtClean="0">
                <a:solidFill>
                  <a:schemeClr val="bg1"/>
                </a:solidFill>
              </a:rPr>
              <a:t>intégrés (2)</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graphicFrame>
        <p:nvGraphicFramePr>
          <p:cNvPr id="19" name="Graphique 18"/>
          <p:cNvGraphicFramePr/>
          <p:nvPr>
            <p:extLst>
              <p:ext uri="{D42A27DB-BD31-4B8C-83A1-F6EECF244321}">
                <p14:modId xmlns:p14="http://schemas.microsoft.com/office/powerpoint/2010/main" val="1947842119"/>
              </p:ext>
            </p:extLst>
          </p:nvPr>
        </p:nvGraphicFramePr>
        <p:xfrm>
          <a:off x="0" y="1295401"/>
          <a:ext cx="5655310" cy="55626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Espace réservé du contenu 7"/>
          <p:cNvGraphicFramePr>
            <a:graphicFrameLocks noGrp="1"/>
          </p:cNvGraphicFramePr>
          <p:nvPr>
            <p:ph sz="half" idx="1"/>
            <p:extLst>
              <p:ext uri="{D42A27DB-BD31-4B8C-83A1-F6EECF244321}">
                <p14:modId xmlns:p14="http://schemas.microsoft.com/office/powerpoint/2010/main" val="182262396"/>
              </p:ext>
            </p:extLst>
          </p:nvPr>
        </p:nvGraphicFramePr>
        <p:xfrm>
          <a:off x="0" y="1295402"/>
          <a:ext cx="12192000" cy="5562599"/>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4146614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3">
            <a:extLst>
              <a:ext uri="{28A0092B-C50C-407E-A947-70E740481C1C}">
                <a14:useLocalDpi xmlns:a14="http://schemas.microsoft.com/office/drawing/2010/main" val="0"/>
              </a:ext>
            </a:extLst>
          </a:blip>
          <a:srcRect r="2324" b="18278"/>
          <a:stretch/>
        </p:blipFill>
        <p:spPr>
          <a:xfrm>
            <a:off x="311530" y="345162"/>
            <a:ext cx="10051806" cy="6307522"/>
          </a:xfrm>
          <a:prstGeom prst="rect">
            <a:avLst/>
          </a:prstGeom>
        </p:spPr>
      </p:pic>
      <p:sp>
        <p:nvSpPr>
          <p:cNvPr id="5" name="ZoneTexte 4"/>
          <p:cNvSpPr txBox="1"/>
          <p:nvPr/>
        </p:nvSpPr>
        <p:spPr>
          <a:xfrm>
            <a:off x="372532" y="6146799"/>
            <a:ext cx="498293"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16</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Nuage de mots des Intitulés de poste déclarés</a:t>
            </a:r>
            <a:endParaRPr lang="fr-FR" sz="3000" b="1" spc="100" dirty="0">
              <a:solidFill>
                <a:schemeClr val="bg1"/>
              </a:solidFill>
            </a:endParaRPr>
          </a:p>
        </p:txBody>
      </p:sp>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sp>
        <p:nvSpPr>
          <p:cNvPr id="2" name="ZoneTexte 1"/>
          <p:cNvSpPr txBox="1"/>
          <p:nvPr/>
        </p:nvSpPr>
        <p:spPr>
          <a:xfrm>
            <a:off x="9648497" y="3418211"/>
            <a:ext cx="2014066" cy="646331"/>
          </a:xfrm>
          <a:prstGeom prst="rect">
            <a:avLst/>
          </a:prstGeom>
          <a:solidFill>
            <a:schemeClr val="accent6"/>
          </a:solidFill>
        </p:spPr>
        <p:txBody>
          <a:bodyPr wrap="square" rtlCol="0">
            <a:spAutoFit/>
          </a:bodyPr>
          <a:lstStyle/>
          <a:p>
            <a:pPr algn="ctr"/>
            <a:r>
              <a:rPr lang="fr-FR" dirty="0" smtClean="0">
                <a:solidFill>
                  <a:schemeClr val="bg1"/>
                </a:solidFill>
              </a:rPr>
              <a:t>mot « Ingénieur » non considéré </a:t>
            </a:r>
            <a:endParaRPr lang="fr-FR" dirty="0">
              <a:solidFill>
                <a:schemeClr val="bg1"/>
              </a:solidFill>
            </a:endParaRPr>
          </a:p>
        </p:txBody>
      </p:sp>
    </p:spTree>
    <p:extLst>
      <p:ext uri="{BB962C8B-B14F-4D97-AF65-F5344CB8AC3E}">
        <p14:creationId xmlns:p14="http://schemas.microsoft.com/office/powerpoint/2010/main" val="14776657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3" y="6146799"/>
            <a:ext cx="386224" cy="3707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17</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Lieux de travail  </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sp>
        <p:nvSpPr>
          <p:cNvPr id="11" name="ZoneTexte 10"/>
          <p:cNvSpPr txBox="1"/>
          <p:nvPr/>
        </p:nvSpPr>
        <p:spPr>
          <a:xfrm>
            <a:off x="8177528" y="2979574"/>
            <a:ext cx="2814098" cy="2031325"/>
          </a:xfrm>
          <a:prstGeom prst="rect">
            <a:avLst/>
          </a:prstGeom>
          <a:noFill/>
        </p:spPr>
        <p:txBody>
          <a:bodyPr wrap="square" rtlCol="0">
            <a:spAutoFit/>
          </a:bodyPr>
          <a:lstStyle/>
          <a:p>
            <a:r>
              <a:rPr lang="fr-FR" dirty="0" smtClean="0"/>
              <a:t>Taux d’ingénieurs ayant débuté à l’étranger dans les enquêtes précédentes : </a:t>
            </a:r>
          </a:p>
          <a:p>
            <a:r>
              <a:rPr lang="fr-FR" dirty="0" smtClean="0"/>
              <a:t>- Enquête 2017 : 4,7% </a:t>
            </a:r>
          </a:p>
          <a:p>
            <a:r>
              <a:rPr lang="fr-FR" dirty="0" smtClean="0"/>
              <a:t>- Enquête 2016 : 9,3% </a:t>
            </a:r>
          </a:p>
          <a:p>
            <a:r>
              <a:rPr lang="fr-FR" dirty="0" smtClean="0"/>
              <a:t>- Enquête 2015 : 16,1%</a:t>
            </a:r>
          </a:p>
          <a:p>
            <a:r>
              <a:rPr lang="fr-FR" dirty="0" smtClean="0"/>
              <a:t>- Enquête 2014 : 11,3%</a:t>
            </a:r>
            <a:endParaRPr lang="fr-FR" dirty="0"/>
          </a:p>
        </p:txBody>
      </p:sp>
      <p:graphicFrame>
        <p:nvGraphicFramePr>
          <p:cNvPr id="3" name="Diagramme 2"/>
          <p:cNvGraphicFramePr/>
          <p:nvPr>
            <p:extLst>
              <p:ext uri="{D42A27DB-BD31-4B8C-83A1-F6EECF244321}">
                <p14:modId xmlns:p14="http://schemas.microsoft.com/office/powerpoint/2010/main" val="495103319"/>
              </p:ext>
            </p:extLst>
          </p:nvPr>
        </p:nvGraphicFramePr>
        <p:xfrm>
          <a:off x="1346200" y="2132415"/>
          <a:ext cx="5283200" cy="422133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9" name="ZoneTexte 8"/>
          <p:cNvSpPr txBox="1"/>
          <p:nvPr/>
        </p:nvSpPr>
        <p:spPr>
          <a:xfrm>
            <a:off x="2708885" y="1397673"/>
            <a:ext cx="2046514" cy="696794"/>
          </a:xfrm>
          <a:prstGeom prst="rect">
            <a:avLst/>
          </a:prstGeom>
          <a:noFill/>
        </p:spPr>
        <p:txBody>
          <a:bodyPr wrap="square" rtlCol="0" anchor="ctr">
            <a:spAutoFit/>
          </a:bodyPr>
          <a:lstStyle/>
          <a:p>
            <a:pPr algn="ctr">
              <a:defRPr sz="2128" b="1" i="0" u="none" strike="noStrike" kern="1200" cap="all" baseline="0">
                <a:solidFill>
                  <a:prstClr val="black">
                    <a:lumMod val="65000"/>
                    <a:lumOff val="35000"/>
                  </a:prstClr>
                </a:solidFill>
                <a:latin typeface="+mn-lt"/>
                <a:ea typeface="+mn-ea"/>
                <a:cs typeface="+mn-cs"/>
              </a:defRPr>
            </a:pPr>
            <a:r>
              <a:rPr lang="fr-FR" sz="2128" b="1" cap="all" dirty="0" smtClean="0">
                <a:solidFill>
                  <a:prstClr val="black">
                    <a:lumMod val="65000"/>
                    <a:lumOff val="35000"/>
                  </a:prstClr>
                </a:solidFill>
              </a:rPr>
              <a:t>Enquête </a:t>
            </a:r>
            <a:r>
              <a:rPr lang="fr-FR" sz="2128" b="1" cap="all" dirty="0">
                <a:solidFill>
                  <a:prstClr val="black">
                    <a:lumMod val="65000"/>
                    <a:lumOff val="35000"/>
                  </a:prstClr>
                </a:solidFill>
              </a:rPr>
              <a:t>2018</a:t>
            </a:r>
          </a:p>
          <a:p>
            <a:pPr algn="ctr"/>
            <a:endParaRPr lang="fr-FR" b="1" dirty="0"/>
          </a:p>
        </p:txBody>
      </p:sp>
      <p:sp>
        <p:nvSpPr>
          <p:cNvPr id="12" name="ZoneTexte 8"/>
          <p:cNvSpPr txBox="1"/>
          <p:nvPr/>
        </p:nvSpPr>
        <p:spPr>
          <a:xfrm>
            <a:off x="301072" y="2979574"/>
            <a:ext cx="871728" cy="5847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42,9%</a:t>
            </a:r>
            <a:endParaRPr lang="fr-FR" sz="1600" dirty="0">
              <a:solidFill>
                <a:schemeClr val="bg1"/>
              </a:solidFill>
            </a:endParaRPr>
          </a:p>
        </p:txBody>
      </p:sp>
      <p:sp>
        <p:nvSpPr>
          <p:cNvPr id="14" name="ZoneTexte 8"/>
          <p:cNvSpPr txBox="1"/>
          <p:nvPr/>
        </p:nvSpPr>
        <p:spPr>
          <a:xfrm>
            <a:off x="7332187" y="1696241"/>
            <a:ext cx="1688983" cy="5847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Province = 57,1%</a:t>
            </a:r>
            <a:endParaRPr lang="fr-FR" sz="1600" dirty="0">
              <a:solidFill>
                <a:schemeClr val="bg1"/>
              </a:solidFill>
            </a:endParaRPr>
          </a:p>
        </p:txBody>
      </p:sp>
      <p:sp>
        <p:nvSpPr>
          <p:cNvPr id="15" name="ZoneTexte 8"/>
          <p:cNvSpPr txBox="1"/>
          <p:nvPr/>
        </p:nvSpPr>
        <p:spPr>
          <a:xfrm>
            <a:off x="7332187" y="5417069"/>
            <a:ext cx="871728" cy="5847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9,9%</a:t>
            </a:r>
            <a:endParaRPr lang="fr-FR" sz="1600" dirty="0">
              <a:solidFill>
                <a:schemeClr val="bg1"/>
              </a:solidFill>
            </a:endParaRPr>
          </a:p>
        </p:txBody>
      </p:sp>
    </p:spTree>
    <p:extLst>
      <p:ext uri="{BB962C8B-B14F-4D97-AF65-F5344CB8AC3E}">
        <p14:creationId xmlns:p14="http://schemas.microsoft.com/office/powerpoint/2010/main" val="428816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2" y="6146799"/>
            <a:ext cx="402167"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18</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Tailles des entreprises intégrées</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sp>
        <p:nvSpPr>
          <p:cNvPr id="11" name="ZoneTexte 10"/>
          <p:cNvSpPr txBox="1"/>
          <p:nvPr/>
        </p:nvSpPr>
        <p:spPr>
          <a:xfrm>
            <a:off x="7191713" y="3125033"/>
            <a:ext cx="4602480" cy="1754326"/>
          </a:xfrm>
          <a:prstGeom prst="rect">
            <a:avLst/>
          </a:prstGeom>
          <a:noFill/>
        </p:spPr>
        <p:txBody>
          <a:bodyPr wrap="square" rtlCol="0">
            <a:spAutoFit/>
          </a:bodyPr>
          <a:lstStyle/>
          <a:p>
            <a:r>
              <a:rPr lang="fr-FR" dirty="0" smtClean="0"/>
              <a:t>Taille des entreprises les plus intégrés dans les enquêtes précédentes </a:t>
            </a:r>
          </a:p>
          <a:p>
            <a:r>
              <a:rPr lang="fr-FR" dirty="0" smtClean="0"/>
              <a:t>- Enquête 2017 : ETI avec 37,8% (GE : 25,4%)</a:t>
            </a:r>
          </a:p>
          <a:p>
            <a:r>
              <a:rPr lang="fr-FR" dirty="0" smtClean="0"/>
              <a:t>- Enquête 2016 : ETI avec 30,2 %  (GE : 26,6%)</a:t>
            </a:r>
          </a:p>
          <a:p>
            <a:r>
              <a:rPr lang="fr-FR" dirty="0" smtClean="0"/>
              <a:t>- Enquête 2015 : ETI avec 26,2% (GE :  25,4%)</a:t>
            </a:r>
          </a:p>
          <a:p>
            <a:r>
              <a:rPr lang="fr-FR" dirty="0" smtClean="0"/>
              <a:t>- Enquête 2014 : GE avec 48,3% (ETI : 20,5%)</a:t>
            </a:r>
            <a:endParaRPr lang="fr-FR" dirty="0"/>
          </a:p>
        </p:txBody>
      </p:sp>
      <p:sp>
        <p:nvSpPr>
          <p:cNvPr id="3" name="ZoneTexte 2"/>
          <p:cNvSpPr txBox="1"/>
          <p:nvPr/>
        </p:nvSpPr>
        <p:spPr>
          <a:xfrm>
            <a:off x="2708885" y="1658425"/>
            <a:ext cx="2046514" cy="696794"/>
          </a:xfrm>
          <a:prstGeom prst="rect">
            <a:avLst/>
          </a:prstGeom>
          <a:noFill/>
        </p:spPr>
        <p:txBody>
          <a:bodyPr wrap="square" rtlCol="0" anchor="ctr">
            <a:spAutoFit/>
          </a:bodyPr>
          <a:lstStyle/>
          <a:p>
            <a:pPr algn="ctr">
              <a:defRPr sz="2128" b="1" i="0" u="none" strike="noStrike" kern="1200" cap="all" baseline="0">
                <a:solidFill>
                  <a:prstClr val="black">
                    <a:lumMod val="65000"/>
                    <a:lumOff val="35000"/>
                  </a:prstClr>
                </a:solidFill>
                <a:latin typeface="+mn-lt"/>
                <a:ea typeface="+mn-ea"/>
                <a:cs typeface="+mn-cs"/>
              </a:defRPr>
            </a:pPr>
            <a:r>
              <a:rPr lang="fr-FR" sz="2128" b="1" cap="all" dirty="0" smtClean="0">
                <a:solidFill>
                  <a:prstClr val="black">
                    <a:lumMod val="65000"/>
                    <a:lumOff val="35000"/>
                  </a:prstClr>
                </a:solidFill>
              </a:rPr>
              <a:t>Enquête </a:t>
            </a:r>
            <a:r>
              <a:rPr lang="fr-FR" sz="2128" b="1" cap="all" dirty="0">
                <a:solidFill>
                  <a:prstClr val="black">
                    <a:lumMod val="65000"/>
                    <a:lumOff val="35000"/>
                  </a:prstClr>
                </a:solidFill>
              </a:rPr>
              <a:t>2018</a:t>
            </a:r>
          </a:p>
          <a:p>
            <a:pPr algn="ctr"/>
            <a:endParaRPr lang="fr-FR" b="1" dirty="0"/>
          </a:p>
        </p:txBody>
      </p:sp>
      <p:graphicFrame>
        <p:nvGraphicFramePr>
          <p:cNvPr id="9" name="Diagramme 8"/>
          <p:cNvGraphicFramePr/>
          <p:nvPr>
            <p:extLst>
              <p:ext uri="{D42A27DB-BD31-4B8C-83A1-F6EECF244321}">
                <p14:modId xmlns:p14="http://schemas.microsoft.com/office/powerpoint/2010/main" val="3814860665"/>
              </p:ext>
            </p:extLst>
          </p:nvPr>
        </p:nvGraphicFramePr>
        <p:xfrm>
          <a:off x="1243724" y="2355219"/>
          <a:ext cx="5409324" cy="390751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0" name="ZoneTexte 9"/>
          <p:cNvSpPr txBox="1"/>
          <p:nvPr/>
        </p:nvSpPr>
        <p:spPr>
          <a:xfrm>
            <a:off x="186398" y="2652150"/>
            <a:ext cx="1392072" cy="3139321"/>
          </a:xfrm>
          <a:prstGeom prst="rect">
            <a:avLst/>
          </a:prstGeom>
          <a:noFill/>
        </p:spPr>
        <p:txBody>
          <a:bodyPr wrap="square" rtlCol="0">
            <a:spAutoFit/>
          </a:bodyPr>
          <a:lstStyle/>
          <a:p>
            <a:r>
              <a:rPr lang="fr-FR" dirty="0"/>
              <a:t>GE ( 5 000 salariés et </a:t>
            </a:r>
            <a:r>
              <a:rPr lang="fr-FR" dirty="0" smtClean="0"/>
              <a:t>+),</a:t>
            </a:r>
            <a:endParaRPr lang="fr-FR" dirty="0"/>
          </a:p>
          <a:p>
            <a:r>
              <a:rPr lang="fr-FR" dirty="0" smtClean="0"/>
              <a:t>ETI (250 à </a:t>
            </a:r>
          </a:p>
          <a:p>
            <a:r>
              <a:rPr lang="fr-FR" dirty="0" smtClean="0"/>
              <a:t>4 999 salariés), </a:t>
            </a:r>
          </a:p>
          <a:p>
            <a:r>
              <a:rPr lang="fr-FR" dirty="0"/>
              <a:t>PME (20 </a:t>
            </a:r>
            <a:endParaRPr lang="fr-FR" dirty="0" smtClean="0"/>
          </a:p>
          <a:p>
            <a:r>
              <a:rPr lang="fr-FR" dirty="0" smtClean="0"/>
              <a:t>à </a:t>
            </a:r>
            <a:r>
              <a:rPr lang="fr-FR" dirty="0"/>
              <a:t>249 salariés), </a:t>
            </a:r>
          </a:p>
          <a:p>
            <a:r>
              <a:rPr lang="fr-FR" dirty="0" smtClean="0"/>
              <a:t>TPE </a:t>
            </a:r>
            <a:r>
              <a:rPr lang="fr-FR" dirty="0"/>
              <a:t>(1 à </a:t>
            </a:r>
            <a:endParaRPr lang="fr-FR" dirty="0" smtClean="0"/>
          </a:p>
          <a:p>
            <a:r>
              <a:rPr lang="fr-FR" dirty="0" smtClean="0"/>
              <a:t>19 salariés)</a:t>
            </a:r>
            <a:endParaRPr lang="fr-FR" dirty="0"/>
          </a:p>
        </p:txBody>
      </p:sp>
      <p:sp>
        <p:nvSpPr>
          <p:cNvPr id="12" name="ZoneTexte 8"/>
          <p:cNvSpPr txBox="1"/>
          <p:nvPr/>
        </p:nvSpPr>
        <p:spPr>
          <a:xfrm>
            <a:off x="5937597" y="5217807"/>
            <a:ext cx="871728" cy="5847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11,4%</a:t>
            </a:r>
            <a:endParaRPr lang="fr-FR" sz="1600" dirty="0">
              <a:solidFill>
                <a:schemeClr val="bg1"/>
              </a:solidFill>
            </a:endParaRPr>
          </a:p>
        </p:txBody>
      </p:sp>
      <p:sp>
        <p:nvSpPr>
          <p:cNvPr id="14" name="ZoneTexte 8"/>
          <p:cNvSpPr txBox="1"/>
          <p:nvPr/>
        </p:nvSpPr>
        <p:spPr>
          <a:xfrm>
            <a:off x="5937597" y="4388499"/>
            <a:ext cx="871728" cy="5847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27,9%</a:t>
            </a:r>
            <a:endParaRPr lang="fr-FR" sz="1600" dirty="0">
              <a:solidFill>
                <a:schemeClr val="bg1"/>
              </a:solidFill>
            </a:endParaRPr>
          </a:p>
        </p:txBody>
      </p:sp>
      <p:sp>
        <p:nvSpPr>
          <p:cNvPr id="15" name="ZoneTexte 8"/>
          <p:cNvSpPr txBox="1"/>
          <p:nvPr/>
        </p:nvSpPr>
        <p:spPr>
          <a:xfrm>
            <a:off x="5937597" y="3548010"/>
            <a:ext cx="871728" cy="5847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30,3%</a:t>
            </a:r>
            <a:endParaRPr lang="fr-FR" sz="1600" dirty="0">
              <a:solidFill>
                <a:schemeClr val="bg1"/>
              </a:solidFill>
            </a:endParaRPr>
          </a:p>
        </p:txBody>
      </p:sp>
      <p:sp>
        <p:nvSpPr>
          <p:cNvPr id="16" name="ZoneTexte 8"/>
          <p:cNvSpPr txBox="1"/>
          <p:nvPr/>
        </p:nvSpPr>
        <p:spPr>
          <a:xfrm>
            <a:off x="5950337" y="2695740"/>
            <a:ext cx="871728" cy="5847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600" dirty="0" smtClean="0">
                <a:solidFill>
                  <a:schemeClr val="bg1"/>
                </a:solidFill>
              </a:rPr>
              <a:t>CGE  30,6%</a:t>
            </a:r>
            <a:endParaRPr lang="fr-FR" sz="1600" dirty="0">
              <a:solidFill>
                <a:schemeClr val="bg1"/>
              </a:solidFill>
            </a:endParaRPr>
          </a:p>
        </p:txBody>
      </p:sp>
    </p:spTree>
    <p:extLst>
      <p:ext uri="{BB962C8B-B14F-4D97-AF65-F5344CB8AC3E}">
        <p14:creationId xmlns:p14="http://schemas.microsoft.com/office/powerpoint/2010/main" val="162224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2" y="6146799"/>
            <a:ext cx="402167"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19</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1</a:t>
            </a:r>
            <a:r>
              <a:rPr lang="fr-FR" sz="3000" b="1" spc="100" baseline="30000" dirty="0" smtClean="0">
                <a:solidFill>
                  <a:schemeClr val="bg1"/>
                </a:solidFill>
              </a:rPr>
              <a:t>ers</a:t>
            </a:r>
            <a:r>
              <a:rPr lang="fr-FR" sz="3000" b="1" spc="100" dirty="0" smtClean="0">
                <a:solidFill>
                  <a:schemeClr val="bg1"/>
                </a:solidFill>
              </a:rPr>
              <a:t> contrats de travail HEI</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graphicFrame>
        <p:nvGraphicFramePr>
          <p:cNvPr id="2" name="Diagramme 1"/>
          <p:cNvGraphicFramePr/>
          <p:nvPr>
            <p:extLst>
              <p:ext uri="{D42A27DB-BD31-4B8C-83A1-F6EECF244321}">
                <p14:modId xmlns:p14="http://schemas.microsoft.com/office/powerpoint/2010/main" val="4174852444"/>
              </p:ext>
            </p:extLst>
          </p:nvPr>
        </p:nvGraphicFramePr>
        <p:xfrm>
          <a:off x="1177783" y="2325974"/>
          <a:ext cx="5108718" cy="337647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ZoneTexte 10"/>
          <p:cNvSpPr txBox="1"/>
          <p:nvPr/>
        </p:nvSpPr>
        <p:spPr>
          <a:xfrm>
            <a:off x="7669380" y="2979574"/>
            <a:ext cx="2814098" cy="1754326"/>
          </a:xfrm>
          <a:prstGeom prst="rect">
            <a:avLst/>
          </a:prstGeom>
          <a:noFill/>
        </p:spPr>
        <p:txBody>
          <a:bodyPr wrap="square" rtlCol="0">
            <a:spAutoFit/>
          </a:bodyPr>
          <a:lstStyle/>
          <a:p>
            <a:r>
              <a:rPr lang="fr-FR" dirty="0" smtClean="0"/>
              <a:t>Taux de contrat CDI dans les enquêtes précédentes : </a:t>
            </a:r>
          </a:p>
          <a:p>
            <a:r>
              <a:rPr lang="fr-FR" dirty="0" smtClean="0"/>
              <a:t>- Enquête 2017 : 75,3% </a:t>
            </a:r>
          </a:p>
          <a:p>
            <a:r>
              <a:rPr lang="fr-FR" dirty="0" smtClean="0"/>
              <a:t>- Enquête 2016 : 72,1% </a:t>
            </a:r>
          </a:p>
          <a:p>
            <a:r>
              <a:rPr lang="fr-FR" dirty="0" smtClean="0"/>
              <a:t>- Enquête 2015 : 70,3%</a:t>
            </a:r>
          </a:p>
          <a:p>
            <a:r>
              <a:rPr lang="fr-FR" dirty="0" smtClean="0"/>
              <a:t>- Enquête 2014 : 68,9%</a:t>
            </a:r>
            <a:endParaRPr lang="fr-FR" dirty="0"/>
          </a:p>
        </p:txBody>
      </p:sp>
      <p:sp>
        <p:nvSpPr>
          <p:cNvPr id="3" name="ZoneTexte 2"/>
          <p:cNvSpPr txBox="1"/>
          <p:nvPr/>
        </p:nvSpPr>
        <p:spPr>
          <a:xfrm>
            <a:off x="2708885" y="1658425"/>
            <a:ext cx="2046514" cy="696794"/>
          </a:xfrm>
          <a:prstGeom prst="rect">
            <a:avLst/>
          </a:prstGeom>
          <a:noFill/>
        </p:spPr>
        <p:txBody>
          <a:bodyPr wrap="square" rtlCol="0" anchor="ctr">
            <a:spAutoFit/>
          </a:bodyPr>
          <a:lstStyle/>
          <a:p>
            <a:pPr algn="ctr">
              <a:defRPr sz="2128" b="1" i="0" u="none" strike="noStrike" kern="1200" cap="all" baseline="0">
                <a:solidFill>
                  <a:prstClr val="black">
                    <a:lumMod val="65000"/>
                    <a:lumOff val="35000"/>
                  </a:prstClr>
                </a:solidFill>
                <a:latin typeface="+mn-lt"/>
                <a:ea typeface="+mn-ea"/>
                <a:cs typeface="+mn-cs"/>
              </a:defRPr>
            </a:pPr>
            <a:r>
              <a:rPr lang="fr-FR" sz="2128" b="1" cap="all" dirty="0" smtClean="0">
                <a:solidFill>
                  <a:prstClr val="black">
                    <a:lumMod val="65000"/>
                    <a:lumOff val="35000"/>
                  </a:prstClr>
                </a:solidFill>
              </a:rPr>
              <a:t>Enquête </a:t>
            </a:r>
            <a:r>
              <a:rPr lang="fr-FR" sz="2128" b="1" cap="all" dirty="0">
                <a:solidFill>
                  <a:prstClr val="black">
                    <a:lumMod val="65000"/>
                    <a:lumOff val="35000"/>
                  </a:prstClr>
                </a:solidFill>
              </a:rPr>
              <a:t>2018</a:t>
            </a:r>
          </a:p>
          <a:p>
            <a:pPr algn="ctr"/>
            <a:endParaRPr lang="fr-FR" b="1" dirty="0"/>
          </a:p>
        </p:txBody>
      </p:sp>
      <p:sp>
        <p:nvSpPr>
          <p:cNvPr id="10" name="ZoneTexte 8"/>
          <p:cNvSpPr txBox="1"/>
          <p:nvPr/>
        </p:nvSpPr>
        <p:spPr>
          <a:xfrm>
            <a:off x="104514" y="2782668"/>
            <a:ext cx="871728" cy="646331"/>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a:t>
            </a:r>
          </a:p>
          <a:p>
            <a:pPr algn="ctr"/>
            <a:r>
              <a:rPr lang="fr-FR" sz="1800" dirty="0" smtClean="0">
                <a:solidFill>
                  <a:schemeClr val="bg1"/>
                </a:solidFill>
              </a:rPr>
              <a:t>81,5 %</a:t>
            </a:r>
            <a:endParaRPr lang="fr-FR" sz="1800" dirty="0">
              <a:solidFill>
                <a:schemeClr val="bg1"/>
              </a:solidFill>
            </a:endParaRPr>
          </a:p>
        </p:txBody>
      </p:sp>
      <p:sp>
        <p:nvSpPr>
          <p:cNvPr id="12" name="ZoneTexte 8"/>
          <p:cNvSpPr txBox="1"/>
          <p:nvPr/>
        </p:nvSpPr>
        <p:spPr>
          <a:xfrm>
            <a:off x="6515587" y="2852591"/>
            <a:ext cx="871728" cy="646331"/>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a:t>
            </a:r>
          </a:p>
          <a:p>
            <a:pPr algn="ctr"/>
            <a:r>
              <a:rPr lang="fr-FR" sz="1800" dirty="0" smtClean="0">
                <a:solidFill>
                  <a:schemeClr val="bg1"/>
                </a:solidFill>
              </a:rPr>
              <a:t>15,8 %</a:t>
            </a:r>
            <a:endParaRPr lang="fr-FR" sz="1800" dirty="0">
              <a:solidFill>
                <a:schemeClr val="bg1"/>
              </a:solidFill>
            </a:endParaRPr>
          </a:p>
        </p:txBody>
      </p:sp>
      <p:sp>
        <p:nvSpPr>
          <p:cNvPr id="14" name="ZoneTexte 8"/>
          <p:cNvSpPr txBox="1"/>
          <p:nvPr/>
        </p:nvSpPr>
        <p:spPr>
          <a:xfrm>
            <a:off x="165023" y="4593101"/>
            <a:ext cx="871728" cy="646331"/>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a:t>
            </a:r>
          </a:p>
          <a:p>
            <a:pPr algn="ctr"/>
            <a:r>
              <a:rPr lang="fr-FR" sz="1800" dirty="0" smtClean="0">
                <a:solidFill>
                  <a:schemeClr val="bg1"/>
                </a:solidFill>
              </a:rPr>
              <a:t>2,5 %</a:t>
            </a:r>
            <a:endParaRPr lang="fr-FR" sz="1800" dirty="0">
              <a:solidFill>
                <a:schemeClr val="bg1"/>
              </a:solidFill>
            </a:endParaRPr>
          </a:p>
        </p:txBody>
      </p:sp>
      <p:sp>
        <p:nvSpPr>
          <p:cNvPr id="15" name="ZoneTexte 8"/>
          <p:cNvSpPr txBox="1"/>
          <p:nvPr/>
        </p:nvSpPr>
        <p:spPr>
          <a:xfrm>
            <a:off x="6542076" y="4595914"/>
            <a:ext cx="871728" cy="646331"/>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a:t>
            </a:r>
          </a:p>
          <a:p>
            <a:pPr algn="ctr"/>
            <a:r>
              <a:rPr lang="fr-FR" sz="1800" dirty="0" smtClean="0">
                <a:solidFill>
                  <a:schemeClr val="bg1"/>
                </a:solidFill>
              </a:rPr>
              <a:t>0,2 %</a:t>
            </a:r>
            <a:endParaRPr lang="fr-FR" sz="1800" dirty="0">
              <a:solidFill>
                <a:schemeClr val="bg1"/>
              </a:solidFill>
            </a:endParaRPr>
          </a:p>
        </p:txBody>
      </p:sp>
    </p:spTree>
    <p:extLst>
      <p:ext uri="{BB962C8B-B14F-4D97-AF65-F5344CB8AC3E}">
        <p14:creationId xmlns:p14="http://schemas.microsoft.com/office/powerpoint/2010/main" val="383779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2" y="6146799"/>
            <a:ext cx="402167"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20</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Les secteurs d’activités des ingénieurs des écoles de CGE</a:t>
            </a: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sp>
        <p:nvSpPr>
          <p:cNvPr id="3" name="ZoneTexte 2"/>
          <p:cNvSpPr txBox="1"/>
          <p:nvPr/>
        </p:nvSpPr>
        <p:spPr>
          <a:xfrm>
            <a:off x="9912096" y="5364480"/>
            <a:ext cx="1609344" cy="369332"/>
          </a:xfrm>
          <a:prstGeom prst="rect">
            <a:avLst/>
          </a:prstGeom>
          <a:solidFill>
            <a:schemeClr val="bg1"/>
          </a:solidFill>
        </p:spPr>
        <p:txBody>
          <a:bodyPr wrap="square" rtlCol="0">
            <a:spAutoFit/>
          </a:bodyPr>
          <a:lstStyle/>
          <a:p>
            <a:endParaRPr lang="fr-FR" dirty="0"/>
          </a:p>
        </p:txBody>
      </p:sp>
      <p:pic>
        <p:nvPicPr>
          <p:cNvPr id="11" name="image29.png"/>
          <p:cNvPicPr>
            <a:picLocks noGrp="1"/>
          </p:cNvPicPr>
          <p:nvPr>
            <p:ph idx="1"/>
          </p:nvPr>
        </p:nvPicPr>
        <p:blipFill>
          <a:blip r:embed="rId5" cstate="print"/>
          <a:stretch>
            <a:fillRect/>
          </a:stretch>
        </p:blipFill>
        <p:spPr>
          <a:xfrm>
            <a:off x="139265" y="1296942"/>
            <a:ext cx="11822314" cy="4849857"/>
          </a:xfrm>
          <a:prstGeom prst="rect">
            <a:avLst/>
          </a:prstGeom>
        </p:spPr>
      </p:pic>
      <p:sp>
        <p:nvSpPr>
          <p:cNvPr id="9" name="ZoneTexte 8"/>
          <p:cNvSpPr txBox="1"/>
          <p:nvPr/>
        </p:nvSpPr>
        <p:spPr>
          <a:xfrm>
            <a:off x="1305771" y="6146799"/>
            <a:ext cx="10655808" cy="523220"/>
          </a:xfrm>
          <a:prstGeom prst="rect">
            <a:avLst/>
          </a:prstGeom>
          <a:noFill/>
        </p:spPr>
        <p:txBody>
          <a:bodyPr wrap="square" rtlCol="0">
            <a:spAutoFit/>
          </a:bodyPr>
          <a:lstStyle/>
          <a:p>
            <a:pPr algn="ctr"/>
            <a:r>
              <a:rPr lang="fr-FR" sz="1400" dirty="0" smtClean="0"/>
              <a:t>Schéma issu du document « Résultats de l’enquête 2018 sur L’insertion des diplômés des Grandes écoles </a:t>
            </a:r>
          </a:p>
          <a:p>
            <a:pPr algn="ctr"/>
            <a:r>
              <a:rPr lang="fr-FR" sz="1400" dirty="0" smtClean="0"/>
              <a:t>de juin 2018 »  réalisé par l’Ecole nationale de la statistique et de l’analyse de l’information pour la CGE</a:t>
            </a:r>
            <a:endParaRPr lang="fr-FR" sz="1400" dirty="0"/>
          </a:p>
        </p:txBody>
      </p:sp>
    </p:spTree>
    <p:extLst>
      <p:ext uri="{BB962C8B-B14F-4D97-AF65-F5344CB8AC3E}">
        <p14:creationId xmlns:p14="http://schemas.microsoft.com/office/powerpoint/2010/main" val="13360995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2" y="6146799"/>
            <a:ext cx="402167"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21</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Evolution des salaires HEI brut annuels France hors primes</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graphicFrame>
        <p:nvGraphicFramePr>
          <p:cNvPr id="29" name="Tableau 28"/>
          <p:cNvGraphicFramePr>
            <a:graphicFrameLocks noGrp="1"/>
          </p:cNvGraphicFramePr>
          <p:nvPr>
            <p:extLst>
              <p:ext uri="{D42A27DB-BD31-4B8C-83A1-F6EECF244321}">
                <p14:modId xmlns:p14="http://schemas.microsoft.com/office/powerpoint/2010/main" val="2828216632"/>
              </p:ext>
            </p:extLst>
          </p:nvPr>
        </p:nvGraphicFramePr>
        <p:xfrm>
          <a:off x="1103583" y="1796104"/>
          <a:ext cx="10468306" cy="3720656"/>
        </p:xfrm>
        <a:graphic>
          <a:graphicData uri="http://schemas.openxmlformats.org/drawingml/2006/table">
            <a:tbl>
              <a:tblPr firstRow="1" bandRow="1">
                <a:tableStyleId>{5C22544A-7EE6-4342-B048-85BDC9FD1C3A}</a:tableStyleId>
              </a:tblPr>
              <a:tblGrid>
                <a:gridCol w="2714001">
                  <a:extLst>
                    <a:ext uri="{9D8B030D-6E8A-4147-A177-3AD203B41FA5}">
                      <a16:colId xmlns:a16="http://schemas.microsoft.com/office/drawing/2014/main" xmlns="" val="20000"/>
                    </a:ext>
                  </a:extLst>
                </a:gridCol>
                <a:gridCol w="1550861">
                  <a:extLst>
                    <a:ext uri="{9D8B030D-6E8A-4147-A177-3AD203B41FA5}">
                      <a16:colId xmlns:a16="http://schemas.microsoft.com/office/drawing/2014/main" xmlns="" val="20001"/>
                    </a:ext>
                  </a:extLst>
                </a:gridCol>
                <a:gridCol w="1550861">
                  <a:extLst>
                    <a:ext uri="{9D8B030D-6E8A-4147-A177-3AD203B41FA5}">
                      <a16:colId xmlns:a16="http://schemas.microsoft.com/office/drawing/2014/main" xmlns="" val="20002"/>
                    </a:ext>
                  </a:extLst>
                </a:gridCol>
                <a:gridCol w="1550861">
                  <a:extLst>
                    <a:ext uri="{9D8B030D-6E8A-4147-A177-3AD203B41FA5}">
                      <a16:colId xmlns:a16="http://schemas.microsoft.com/office/drawing/2014/main" xmlns="" val="20003"/>
                    </a:ext>
                  </a:extLst>
                </a:gridCol>
                <a:gridCol w="1550861">
                  <a:extLst>
                    <a:ext uri="{9D8B030D-6E8A-4147-A177-3AD203B41FA5}">
                      <a16:colId xmlns:a16="http://schemas.microsoft.com/office/drawing/2014/main" xmlns="" val="20004"/>
                    </a:ext>
                  </a:extLst>
                </a:gridCol>
                <a:gridCol w="1550861">
                  <a:extLst>
                    <a:ext uri="{9D8B030D-6E8A-4147-A177-3AD203B41FA5}">
                      <a16:colId xmlns:a16="http://schemas.microsoft.com/office/drawing/2014/main" xmlns="" val="20005"/>
                    </a:ext>
                  </a:extLst>
                </a:gridCol>
              </a:tblGrid>
              <a:tr h="1036232">
                <a:tc>
                  <a:txBody>
                    <a:bodyPr/>
                    <a:lstStyle/>
                    <a:p>
                      <a:endParaRPr lang="fr-FR" sz="2800" dirty="0"/>
                    </a:p>
                  </a:txBody>
                  <a:tcPr>
                    <a:gradFill>
                      <a:gsLst>
                        <a:gs pos="0">
                          <a:schemeClr val="accent2"/>
                        </a:gs>
                        <a:gs pos="100000">
                          <a:schemeClr val="accent4"/>
                        </a:gs>
                      </a:gsLst>
                      <a:lin ang="5400000" scaled="1"/>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smtClean="0">
                          <a:ln>
                            <a:noFill/>
                          </a:ln>
                          <a:solidFill>
                            <a:prstClr val="black"/>
                          </a:solidFill>
                          <a:effectLst/>
                          <a:uLnTx/>
                          <a:uFillTx/>
                          <a:latin typeface="+mn-lt"/>
                          <a:ea typeface="+mn-ea"/>
                          <a:cs typeface="+mn-cs"/>
                        </a:rPr>
                        <a:t>Enquête 2014</a:t>
                      </a:r>
                      <a:endParaRPr lang="fr-FR" sz="2800" b="0" dirty="0"/>
                    </a:p>
                  </a:txBody>
                  <a:tcPr>
                    <a:gradFill>
                      <a:gsLst>
                        <a:gs pos="0">
                          <a:schemeClr val="accent2"/>
                        </a:gs>
                        <a:gs pos="100000">
                          <a:schemeClr val="accent4"/>
                        </a:gs>
                      </a:gsLst>
                      <a:lin ang="5400000" scaled="1"/>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smtClean="0">
                          <a:ln>
                            <a:noFill/>
                          </a:ln>
                          <a:solidFill>
                            <a:prstClr val="black"/>
                          </a:solidFill>
                          <a:effectLst/>
                          <a:uLnTx/>
                          <a:uFillTx/>
                          <a:latin typeface="+mn-lt"/>
                          <a:ea typeface="+mn-ea"/>
                          <a:cs typeface="+mn-cs"/>
                        </a:rPr>
                        <a:t>Enquête 2015</a:t>
                      </a:r>
                      <a:endParaRPr lang="fr-FR" sz="2800" dirty="0"/>
                    </a:p>
                  </a:txBody>
                  <a:tcPr>
                    <a:gradFill>
                      <a:gsLst>
                        <a:gs pos="0">
                          <a:schemeClr val="accent2"/>
                        </a:gs>
                        <a:gs pos="100000">
                          <a:schemeClr val="accent4"/>
                        </a:gs>
                      </a:gsLst>
                      <a:lin ang="5400000" scaled="1"/>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smtClean="0">
                          <a:ln>
                            <a:noFill/>
                          </a:ln>
                          <a:solidFill>
                            <a:prstClr val="black"/>
                          </a:solidFill>
                          <a:effectLst/>
                          <a:uLnTx/>
                          <a:uFillTx/>
                          <a:latin typeface="+mn-lt"/>
                          <a:ea typeface="+mn-ea"/>
                          <a:cs typeface="+mn-cs"/>
                        </a:rPr>
                        <a:t>Enquête 2016</a:t>
                      </a:r>
                      <a:endParaRPr lang="fr-FR" sz="2800" dirty="0"/>
                    </a:p>
                  </a:txBody>
                  <a:tcPr>
                    <a:gradFill>
                      <a:gsLst>
                        <a:gs pos="0">
                          <a:schemeClr val="accent2"/>
                        </a:gs>
                        <a:gs pos="100000">
                          <a:schemeClr val="accent4"/>
                        </a:gs>
                      </a:gsLst>
                      <a:lin ang="5400000" scaled="1"/>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smtClean="0">
                          <a:ln>
                            <a:noFill/>
                          </a:ln>
                          <a:solidFill>
                            <a:prstClr val="black"/>
                          </a:solidFill>
                          <a:effectLst/>
                          <a:uLnTx/>
                          <a:uFillTx/>
                          <a:latin typeface="+mn-lt"/>
                          <a:ea typeface="+mn-ea"/>
                          <a:cs typeface="+mn-cs"/>
                        </a:rPr>
                        <a:t>Enquête 2017</a:t>
                      </a:r>
                      <a:endParaRPr lang="fr-FR" sz="2800" dirty="0"/>
                    </a:p>
                  </a:txBody>
                  <a:tcPr>
                    <a:gradFill>
                      <a:gsLst>
                        <a:gs pos="0">
                          <a:schemeClr val="accent2"/>
                        </a:gs>
                        <a:gs pos="100000">
                          <a:schemeClr val="accent4"/>
                        </a:gs>
                      </a:gsLst>
                      <a:lin ang="5400000" scaled="1"/>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smtClean="0">
                          <a:ln>
                            <a:noFill/>
                          </a:ln>
                          <a:solidFill>
                            <a:prstClr val="black"/>
                          </a:solidFill>
                          <a:effectLst/>
                          <a:uLnTx/>
                          <a:uFillTx/>
                          <a:latin typeface="+mn-lt"/>
                          <a:ea typeface="+mn-ea"/>
                          <a:cs typeface="+mn-cs"/>
                        </a:rPr>
                        <a:t>Enquête 2018</a:t>
                      </a:r>
                      <a:endParaRPr lang="fr-FR" sz="2800" dirty="0"/>
                    </a:p>
                  </a:txBody>
                  <a:tcPr>
                    <a:gradFill>
                      <a:gsLst>
                        <a:gs pos="0">
                          <a:schemeClr val="accent2"/>
                        </a:gs>
                        <a:gs pos="100000">
                          <a:schemeClr val="accent4"/>
                        </a:gs>
                      </a:gsLst>
                      <a:lin ang="5400000" scaled="1"/>
                    </a:gradFill>
                  </a:tcPr>
                </a:tc>
                <a:extLst>
                  <a:ext uri="{0D108BD9-81ED-4DB2-BD59-A6C34878D82A}">
                    <a16:rowId xmlns:a16="http://schemas.microsoft.com/office/drawing/2014/main" xmlns="" val="10000"/>
                  </a:ext>
                </a:extLst>
              </a:tr>
              <a:tr h="6711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smtClean="0"/>
                        <a:t>Salaire moyen </a:t>
                      </a:r>
                      <a:endParaRPr lang="fr-FR" sz="2800" dirty="0"/>
                    </a:p>
                  </a:txBody>
                  <a:tcPr>
                    <a:solidFill>
                      <a:srgbClr val="E2605D"/>
                    </a:solidFill>
                  </a:tcPr>
                </a:tc>
                <a:tc>
                  <a:txBody>
                    <a:bodyPr/>
                    <a:lstStyle/>
                    <a:p>
                      <a:pPr algn="ctr"/>
                      <a:r>
                        <a:rPr lang="fr-FR" sz="2800" b="0" i="0" kern="1200" dirty="0" smtClean="0">
                          <a:solidFill>
                            <a:schemeClr val="dk1"/>
                          </a:solidFill>
                          <a:effectLst/>
                          <a:latin typeface="+mn-lt"/>
                          <a:ea typeface="+mn-ea"/>
                          <a:cs typeface="+mn-cs"/>
                        </a:rPr>
                        <a:t>32 803 €</a:t>
                      </a:r>
                      <a:endParaRPr lang="fr-FR" sz="2800" b="0" dirty="0"/>
                    </a:p>
                  </a:txBody>
                  <a:tcPr>
                    <a:solidFill>
                      <a:srgbClr val="E2605D"/>
                    </a:solidFill>
                  </a:tcPr>
                </a:tc>
                <a:tc>
                  <a:txBody>
                    <a:bodyPr/>
                    <a:lstStyle/>
                    <a:p>
                      <a:pPr algn="ctr"/>
                      <a:r>
                        <a:rPr lang="fr-FR" sz="2800" b="0" i="0" kern="1200" dirty="0" smtClean="0">
                          <a:solidFill>
                            <a:schemeClr val="dk1"/>
                          </a:solidFill>
                          <a:effectLst/>
                          <a:latin typeface="+mn-lt"/>
                          <a:ea typeface="+mn-ea"/>
                          <a:cs typeface="+mn-cs"/>
                        </a:rPr>
                        <a:t>32 043</a:t>
                      </a:r>
                      <a:r>
                        <a:rPr lang="fr-FR" sz="2800" b="0" i="0" kern="1200" baseline="0" dirty="0" smtClean="0">
                          <a:solidFill>
                            <a:schemeClr val="dk1"/>
                          </a:solidFill>
                          <a:effectLst/>
                          <a:latin typeface="+mn-lt"/>
                          <a:ea typeface="+mn-ea"/>
                          <a:cs typeface="+mn-cs"/>
                        </a:rPr>
                        <a:t> €</a:t>
                      </a:r>
                      <a:endParaRPr lang="fr-FR" sz="2800" b="0" dirty="0"/>
                    </a:p>
                  </a:txBody>
                  <a:tcPr>
                    <a:solidFill>
                      <a:srgbClr val="E2605D"/>
                    </a:solidFill>
                  </a:tcPr>
                </a:tc>
                <a:tc>
                  <a:txBody>
                    <a:bodyPr/>
                    <a:lstStyle/>
                    <a:p>
                      <a:pPr algn="ctr"/>
                      <a:r>
                        <a:rPr lang="fr-FR" sz="2800" dirty="0" smtClean="0"/>
                        <a:t>32 372</a:t>
                      </a:r>
                      <a:r>
                        <a:rPr lang="fr-FR" sz="2800" baseline="0" dirty="0" smtClean="0"/>
                        <a:t> €</a:t>
                      </a:r>
                      <a:endParaRPr lang="fr-FR" sz="2800" dirty="0"/>
                    </a:p>
                  </a:txBody>
                  <a:tcPr>
                    <a:solidFill>
                      <a:srgbClr val="E2605D"/>
                    </a:solidFill>
                  </a:tcPr>
                </a:tc>
                <a:tc>
                  <a:txBody>
                    <a:bodyPr/>
                    <a:lstStyle/>
                    <a:p>
                      <a:pPr algn="ctr"/>
                      <a:r>
                        <a:rPr lang="fr-FR" sz="2800" dirty="0" smtClean="0"/>
                        <a:t>32 634</a:t>
                      </a:r>
                      <a:r>
                        <a:rPr lang="fr-FR" sz="2800" baseline="0" dirty="0" smtClean="0"/>
                        <a:t> €</a:t>
                      </a:r>
                      <a:endParaRPr lang="fr-FR" sz="2800" dirty="0"/>
                    </a:p>
                  </a:txBody>
                  <a:tcPr>
                    <a:solidFill>
                      <a:srgbClr val="E2605D"/>
                    </a:solidFill>
                  </a:tcPr>
                </a:tc>
                <a:tc>
                  <a:txBody>
                    <a:bodyPr/>
                    <a:lstStyle/>
                    <a:p>
                      <a:pPr algn="ctr"/>
                      <a:r>
                        <a:rPr lang="fr-FR" sz="2800" b="0" i="0" kern="1200" dirty="0" smtClean="0">
                          <a:solidFill>
                            <a:schemeClr val="dk1"/>
                          </a:solidFill>
                          <a:effectLst/>
                          <a:latin typeface="+mn-lt"/>
                          <a:ea typeface="+mn-ea"/>
                          <a:cs typeface="+mn-cs"/>
                        </a:rPr>
                        <a:t>33 204 € </a:t>
                      </a:r>
                      <a:endParaRPr lang="fr-FR" sz="2800" b="0" dirty="0"/>
                    </a:p>
                  </a:txBody>
                  <a:tcPr>
                    <a:solidFill>
                      <a:srgbClr val="E2605D"/>
                    </a:solidFill>
                  </a:tcPr>
                </a:tc>
                <a:extLst>
                  <a:ext uri="{0D108BD9-81ED-4DB2-BD59-A6C34878D82A}">
                    <a16:rowId xmlns:a16="http://schemas.microsoft.com/office/drawing/2014/main" xmlns="" val="10001"/>
                  </a:ext>
                </a:extLst>
              </a:tr>
              <a:tr h="6711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smtClean="0"/>
                        <a:t>Salaire médian </a:t>
                      </a:r>
                      <a:endParaRPr lang="fr-FR" sz="2800" dirty="0"/>
                    </a:p>
                  </a:txBody>
                  <a:tcPr>
                    <a:gradFill>
                      <a:gsLst>
                        <a:gs pos="0">
                          <a:schemeClr val="accent2"/>
                        </a:gs>
                        <a:gs pos="100000">
                          <a:schemeClr val="accent4"/>
                        </a:gs>
                      </a:gsLst>
                      <a:lin ang="5400000" scaled="1"/>
                    </a:gradFill>
                  </a:tcPr>
                </a:tc>
                <a:tc>
                  <a:txBody>
                    <a:bodyPr/>
                    <a:lstStyle/>
                    <a:p>
                      <a:pPr algn="ctr"/>
                      <a:r>
                        <a:rPr lang="fr-FR" sz="2800" dirty="0" smtClean="0"/>
                        <a:t>33 900 €</a:t>
                      </a:r>
                      <a:endParaRPr lang="fr-FR" sz="2800" dirty="0"/>
                    </a:p>
                  </a:txBody>
                  <a:tcPr>
                    <a:gradFill>
                      <a:gsLst>
                        <a:gs pos="0">
                          <a:schemeClr val="accent2"/>
                        </a:gs>
                        <a:gs pos="100000">
                          <a:schemeClr val="accent4"/>
                        </a:gs>
                      </a:gsLst>
                      <a:lin ang="5400000" scaled="1"/>
                    </a:gradFill>
                  </a:tcPr>
                </a:tc>
                <a:tc>
                  <a:txBody>
                    <a:bodyPr/>
                    <a:lstStyle/>
                    <a:p>
                      <a:pPr algn="ctr"/>
                      <a:r>
                        <a:rPr lang="fr-FR" sz="2800" dirty="0" smtClean="0"/>
                        <a:t>31 800 €</a:t>
                      </a:r>
                      <a:endParaRPr lang="fr-FR" sz="2800" dirty="0"/>
                    </a:p>
                  </a:txBody>
                  <a:tcPr>
                    <a:gradFill>
                      <a:gsLst>
                        <a:gs pos="0">
                          <a:schemeClr val="accent2"/>
                        </a:gs>
                        <a:gs pos="100000">
                          <a:schemeClr val="accent4"/>
                        </a:gs>
                      </a:gsLst>
                      <a:lin ang="5400000" scaled="1"/>
                    </a:gradFill>
                  </a:tcPr>
                </a:tc>
                <a:tc>
                  <a:txBody>
                    <a:bodyPr/>
                    <a:lstStyle/>
                    <a:p>
                      <a:pPr algn="ctr"/>
                      <a:r>
                        <a:rPr lang="fr-FR" sz="2800" dirty="0" smtClean="0"/>
                        <a:t>33 000 €</a:t>
                      </a:r>
                      <a:endParaRPr lang="fr-FR" sz="2800" dirty="0"/>
                    </a:p>
                  </a:txBody>
                  <a:tcPr>
                    <a:gradFill>
                      <a:gsLst>
                        <a:gs pos="0">
                          <a:schemeClr val="accent2"/>
                        </a:gs>
                        <a:gs pos="100000">
                          <a:schemeClr val="accent4"/>
                        </a:gs>
                      </a:gsLst>
                      <a:lin ang="5400000" scaled="1"/>
                    </a:gradFill>
                  </a:tcPr>
                </a:tc>
                <a:tc>
                  <a:txBody>
                    <a:bodyPr/>
                    <a:lstStyle/>
                    <a:p>
                      <a:pPr algn="ctr"/>
                      <a:r>
                        <a:rPr lang="fr-FR" sz="2800" dirty="0" smtClean="0"/>
                        <a:t>33 000 €</a:t>
                      </a:r>
                      <a:endParaRPr lang="fr-FR" sz="2800" dirty="0"/>
                    </a:p>
                  </a:txBody>
                  <a:tcPr>
                    <a:gradFill>
                      <a:gsLst>
                        <a:gs pos="0">
                          <a:schemeClr val="accent2"/>
                        </a:gs>
                        <a:gs pos="100000">
                          <a:schemeClr val="accent4"/>
                        </a:gs>
                      </a:gsLst>
                      <a:lin ang="5400000" scaled="1"/>
                    </a:gradFill>
                  </a:tcPr>
                </a:tc>
                <a:tc>
                  <a:txBody>
                    <a:bodyPr/>
                    <a:lstStyle/>
                    <a:p>
                      <a:pPr algn="ctr"/>
                      <a:r>
                        <a:rPr lang="fr-FR" sz="2800" dirty="0" smtClean="0"/>
                        <a:t>33 000 €</a:t>
                      </a:r>
                      <a:endParaRPr lang="fr-FR" sz="2800" dirty="0"/>
                    </a:p>
                  </a:txBody>
                  <a:tcPr>
                    <a:gradFill>
                      <a:gsLst>
                        <a:gs pos="0">
                          <a:schemeClr val="accent2"/>
                        </a:gs>
                        <a:gs pos="100000">
                          <a:schemeClr val="accent4"/>
                        </a:gs>
                      </a:gsLst>
                      <a:lin ang="5400000" scaled="1"/>
                    </a:gradFill>
                  </a:tcPr>
                </a:tc>
                <a:extLst>
                  <a:ext uri="{0D108BD9-81ED-4DB2-BD59-A6C34878D82A}">
                    <a16:rowId xmlns:a16="http://schemas.microsoft.com/office/drawing/2014/main" xmlns="" val="10002"/>
                  </a:ext>
                </a:extLst>
              </a:tr>
              <a:tr h="6711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smtClean="0"/>
                        <a:t>Salaire minimum</a:t>
                      </a:r>
                      <a:endParaRPr lang="fr-FR" sz="2800" dirty="0"/>
                    </a:p>
                  </a:txBody>
                  <a:tcPr>
                    <a:solidFill>
                      <a:srgbClr val="E2605D"/>
                    </a:solidFill>
                  </a:tcPr>
                </a:tc>
                <a:tc>
                  <a:txBody>
                    <a:bodyPr/>
                    <a:lstStyle/>
                    <a:p>
                      <a:pPr algn="ctr"/>
                      <a:r>
                        <a:rPr lang="fr-FR" sz="2800" dirty="0" smtClean="0"/>
                        <a:t>19 200 €</a:t>
                      </a:r>
                      <a:endParaRPr lang="fr-FR" sz="2800" dirty="0"/>
                    </a:p>
                  </a:txBody>
                  <a:tcPr>
                    <a:solidFill>
                      <a:srgbClr val="E2605D"/>
                    </a:solidFill>
                  </a:tcPr>
                </a:tc>
                <a:tc>
                  <a:txBody>
                    <a:bodyPr/>
                    <a:lstStyle/>
                    <a:p>
                      <a:pPr algn="ctr"/>
                      <a:r>
                        <a:rPr lang="fr-FR" sz="2800" dirty="0" smtClean="0"/>
                        <a:t>18 000 €</a:t>
                      </a:r>
                      <a:endParaRPr lang="fr-FR" sz="2800" dirty="0"/>
                    </a:p>
                  </a:txBody>
                  <a:tcPr>
                    <a:solidFill>
                      <a:srgbClr val="E2605D"/>
                    </a:solidFill>
                  </a:tcPr>
                </a:tc>
                <a:tc>
                  <a:txBody>
                    <a:bodyPr/>
                    <a:lstStyle/>
                    <a:p>
                      <a:pPr algn="ctr"/>
                      <a:r>
                        <a:rPr lang="fr-FR" sz="2800" dirty="0" smtClean="0"/>
                        <a:t>22 000 €</a:t>
                      </a:r>
                      <a:endParaRPr lang="fr-FR" sz="2800" dirty="0"/>
                    </a:p>
                  </a:txBody>
                  <a:tcPr>
                    <a:solidFill>
                      <a:srgbClr val="E2605D"/>
                    </a:solidFill>
                  </a:tcPr>
                </a:tc>
                <a:tc>
                  <a:txBody>
                    <a:bodyPr/>
                    <a:lstStyle/>
                    <a:p>
                      <a:pPr algn="ctr"/>
                      <a:r>
                        <a:rPr lang="fr-FR" sz="2800" dirty="0" smtClean="0"/>
                        <a:t>21 600 €</a:t>
                      </a:r>
                      <a:endParaRPr lang="fr-FR" sz="2800" dirty="0"/>
                    </a:p>
                  </a:txBody>
                  <a:tcPr>
                    <a:solidFill>
                      <a:srgbClr val="E2605D"/>
                    </a:solidFill>
                  </a:tcPr>
                </a:tc>
                <a:tc>
                  <a:txBody>
                    <a:bodyPr/>
                    <a:lstStyle/>
                    <a:p>
                      <a:pPr algn="ctr"/>
                      <a:r>
                        <a:rPr lang="fr-FR" sz="2800" dirty="0" smtClean="0"/>
                        <a:t>23 000 €</a:t>
                      </a:r>
                      <a:endParaRPr lang="fr-FR" sz="2800" dirty="0"/>
                    </a:p>
                  </a:txBody>
                  <a:tcPr>
                    <a:solidFill>
                      <a:srgbClr val="E2605D"/>
                    </a:solidFill>
                  </a:tcPr>
                </a:tc>
                <a:extLst>
                  <a:ext uri="{0D108BD9-81ED-4DB2-BD59-A6C34878D82A}">
                    <a16:rowId xmlns:a16="http://schemas.microsoft.com/office/drawing/2014/main" xmlns="" val="10003"/>
                  </a:ext>
                </a:extLst>
              </a:tr>
              <a:tr h="6711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smtClean="0"/>
                        <a:t>Salaire maximum </a:t>
                      </a:r>
                      <a:endParaRPr lang="fr-FR" sz="2800" dirty="0"/>
                    </a:p>
                  </a:txBody>
                  <a:tcPr>
                    <a:gradFill>
                      <a:gsLst>
                        <a:gs pos="0">
                          <a:schemeClr val="accent2"/>
                        </a:gs>
                        <a:gs pos="100000">
                          <a:schemeClr val="accent4"/>
                        </a:gs>
                      </a:gsLst>
                      <a:lin ang="5400000" scaled="1"/>
                    </a:gradFill>
                  </a:tcPr>
                </a:tc>
                <a:tc>
                  <a:txBody>
                    <a:bodyPr/>
                    <a:lstStyle/>
                    <a:p>
                      <a:pPr algn="ctr"/>
                      <a:r>
                        <a:rPr lang="fr-FR" sz="2800" dirty="0" smtClean="0"/>
                        <a:t>43 000 €</a:t>
                      </a:r>
                      <a:endParaRPr lang="fr-FR" sz="2800" dirty="0"/>
                    </a:p>
                  </a:txBody>
                  <a:tcPr>
                    <a:gradFill>
                      <a:gsLst>
                        <a:gs pos="0">
                          <a:schemeClr val="accent2"/>
                        </a:gs>
                        <a:gs pos="100000">
                          <a:schemeClr val="accent4"/>
                        </a:gs>
                      </a:gsLst>
                      <a:lin ang="5400000" scaled="1"/>
                    </a:gradFill>
                  </a:tcPr>
                </a:tc>
                <a:tc>
                  <a:txBody>
                    <a:bodyPr/>
                    <a:lstStyle/>
                    <a:p>
                      <a:pPr algn="ctr"/>
                      <a:r>
                        <a:rPr lang="fr-FR" sz="2800" dirty="0" smtClean="0"/>
                        <a:t>80</a:t>
                      </a:r>
                      <a:r>
                        <a:rPr lang="fr-FR" sz="2800" baseline="0" dirty="0" smtClean="0"/>
                        <a:t> </a:t>
                      </a:r>
                      <a:r>
                        <a:rPr lang="fr-FR" sz="2800" dirty="0" smtClean="0"/>
                        <a:t>000 €</a:t>
                      </a:r>
                      <a:endParaRPr lang="fr-FR" sz="2800" dirty="0"/>
                    </a:p>
                  </a:txBody>
                  <a:tcPr>
                    <a:gradFill>
                      <a:gsLst>
                        <a:gs pos="0">
                          <a:schemeClr val="accent2"/>
                        </a:gs>
                        <a:gs pos="100000">
                          <a:schemeClr val="accent4"/>
                        </a:gs>
                      </a:gsLst>
                      <a:lin ang="5400000" scaled="1"/>
                    </a:gradFill>
                  </a:tcPr>
                </a:tc>
                <a:tc>
                  <a:txBody>
                    <a:bodyPr/>
                    <a:lstStyle/>
                    <a:p>
                      <a:pPr algn="ctr"/>
                      <a:r>
                        <a:rPr lang="fr-FR" sz="2800" dirty="0" smtClean="0"/>
                        <a:t>45 000 €</a:t>
                      </a:r>
                      <a:endParaRPr lang="fr-FR" sz="2800" dirty="0"/>
                    </a:p>
                  </a:txBody>
                  <a:tcPr>
                    <a:gradFill>
                      <a:gsLst>
                        <a:gs pos="0">
                          <a:schemeClr val="accent2"/>
                        </a:gs>
                        <a:gs pos="100000">
                          <a:schemeClr val="accent4"/>
                        </a:gs>
                      </a:gsLst>
                      <a:lin ang="5400000" scaled="1"/>
                    </a:gradFill>
                  </a:tcPr>
                </a:tc>
                <a:tc>
                  <a:txBody>
                    <a:bodyPr/>
                    <a:lstStyle/>
                    <a:p>
                      <a:pPr algn="ctr"/>
                      <a:r>
                        <a:rPr lang="fr-FR" sz="2800" dirty="0" smtClean="0"/>
                        <a:t>48 000 €</a:t>
                      </a:r>
                      <a:endParaRPr lang="fr-FR" sz="2800" dirty="0"/>
                    </a:p>
                  </a:txBody>
                  <a:tcPr>
                    <a:gradFill>
                      <a:gsLst>
                        <a:gs pos="0">
                          <a:schemeClr val="accent2"/>
                        </a:gs>
                        <a:gs pos="100000">
                          <a:schemeClr val="accent4"/>
                        </a:gs>
                      </a:gsLst>
                      <a:lin ang="5400000" scaled="1"/>
                    </a:gradFill>
                  </a:tcPr>
                </a:tc>
                <a:tc>
                  <a:txBody>
                    <a:bodyPr/>
                    <a:lstStyle/>
                    <a:p>
                      <a:pPr algn="ctr"/>
                      <a:r>
                        <a:rPr lang="fr-FR" sz="2800" dirty="0" smtClean="0"/>
                        <a:t>48 000 €</a:t>
                      </a:r>
                      <a:endParaRPr lang="fr-FR" sz="2800" dirty="0"/>
                    </a:p>
                  </a:txBody>
                  <a:tcPr>
                    <a:gradFill>
                      <a:gsLst>
                        <a:gs pos="0">
                          <a:schemeClr val="accent2"/>
                        </a:gs>
                        <a:gs pos="100000">
                          <a:schemeClr val="accent4"/>
                        </a:gs>
                      </a:gsLst>
                      <a:lin ang="5400000" scaled="1"/>
                    </a:gradFill>
                  </a:tcPr>
                </a:tc>
                <a:extLst>
                  <a:ext uri="{0D108BD9-81ED-4DB2-BD59-A6C34878D82A}">
                    <a16:rowId xmlns:a16="http://schemas.microsoft.com/office/drawing/2014/main" xmlns="" val="10004"/>
                  </a:ext>
                </a:extLst>
              </a:tr>
            </a:tbl>
          </a:graphicData>
        </a:graphic>
      </p:graphicFrame>
      <p:sp>
        <p:nvSpPr>
          <p:cNvPr id="10" name="ZoneTexte 9"/>
          <p:cNvSpPr txBox="1"/>
          <p:nvPr/>
        </p:nvSpPr>
        <p:spPr>
          <a:xfrm>
            <a:off x="9990996" y="3271748"/>
            <a:ext cx="1580893" cy="369332"/>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 33 908€ </a:t>
            </a:r>
            <a:endParaRPr lang="fr-FR" sz="1800" dirty="0">
              <a:solidFill>
                <a:schemeClr val="bg1"/>
              </a:solidFill>
            </a:endParaRPr>
          </a:p>
        </p:txBody>
      </p:sp>
      <p:sp>
        <p:nvSpPr>
          <p:cNvPr id="11" name="ZoneTexte 10"/>
          <p:cNvSpPr txBox="1"/>
          <p:nvPr/>
        </p:nvSpPr>
        <p:spPr>
          <a:xfrm>
            <a:off x="9990996" y="3957118"/>
            <a:ext cx="1580893" cy="369332"/>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 34 </a:t>
            </a:r>
            <a:r>
              <a:rPr lang="fr-FR" sz="1800" dirty="0">
                <a:solidFill>
                  <a:schemeClr val="bg1"/>
                </a:solidFill>
              </a:rPr>
              <a:t>0</a:t>
            </a:r>
            <a:r>
              <a:rPr lang="fr-FR" sz="1800" dirty="0" smtClean="0">
                <a:solidFill>
                  <a:schemeClr val="bg1"/>
                </a:solidFill>
              </a:rPr>
              <a:t>00€ </a:t>
            </a:r>
            <a:endParaRPr lang="fr-FR" sz="1800" dirty="0">
              <a:solidFill>
                <a:schemeClr val="bg1"/>
              </a:solidFill>
            </a:endParaRPr>
          </a:p>
        </p:txBody>
      </p:sp>
    </p:spTree>
    <p:extLst>
      <p:ext uri="{BB962C8B-B14F-4D97-AF65-F5344CB8AC3E}">
        <p14:creationId xmlns:p14="http://schemas.microsoft.com/office/powerpoint/2010/main" val="244245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2" y="6146799"/>
            <a:ext cx="402167"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22</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Statut cadre </a:t>
            </a:r>
            <a:r>
              <a:rPr lang="fr-FR" sz="3000" b="1" spc="100" smtClean="0">
                <a:solidFill>
                  <a:schemeClr val="bg1"/>
                </a:solidFill>
              </a:rPr>
              <a:t>et genre </a:t>
            </a:r>
            <a:r>
              <a:rPr lang="fr-FR" sz="3000" b="1" spc="100" dirty="0" smtClean="0">
                <a:solidFill>
                  <a:schemeClr val="bg1"/>
                </a:solidFill>
              </a:rPr>
              <a:t>: différences chez les ingénieurs HEI</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sp>
        <p:nvSpPr>
          <p:cNvPr id="10" name="ZoneTexte 8"/>
          <p:cNvSpPr txBox="1"/>
          <p:nvPr/>
        </p:nvSpPr>
        <p:spPr>
          <a:xfrm>
            <a:off x="11089851" y="4441310"/>
            <a:ext cx="871728" cy="646331"/>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a:t>
            </a:r>
          </a:p>
          <a:p>
            <a:pPr algn="ctr"/>
            <a:r>
              <a:rPr lang="fr-FR" sz="1800" dirty="0" smtClean="0">
                <a:solidFill>
                  <a:schemeClr val="bg1"/>
                </a:solidFill>
              </a:rPr>
              <a:t>84,1%</a:t>
            </a:r>
            <a:endParaRPr lang="fr-FR" sz="1800" dirty="0">
              <a:solidFill>
                <a:schemeClr val="bg1"/>
              </a:solidFill>
            </a:endParaRPr>
          </a:p>
        </p:txBody>
      </p:sp>
      <p:sp>
        <p:nvSpPr>
          <p:cNvPr id="14" name="ZoneTexte 8"/>
          <p:cNvSpPr txBox="1"/>
          <p:nvPr/>
        </p:nvSpPr>
        <p:spPr>
          <a:xfrm>
            <a:off x="5120010" y="4441311"/>
            <a:ext cx="871728" cy="646331"/>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a:t>
            </a:r>
          </a:p>
          <a:p>
            <a:pPr algn="ctr"/>
            <a:r>
              <a:rPr lang="fr-FR" sz="1800" dirty="0" smtClean="0">
                <a:solidFill>
                  <a:schemeClr val="bg1"/>
                </a:solidFill>
              </a:rPr>
              <a:t>93,5%</a:t>
            </a:r>
            <a:endParaRPr lang="fr-FR" sz="1800" dirty="0">
              <a:solidFill>
                <a:schemeClr val="bg1"/>
              </a:solidFill>
            </a:endParaRPr>
          </a:p>
        </p:txBody>
      </p:sp>
      <p:graphicFrame>
        <p:nvGraphicFramePr>
          <p:cNvPr id="17" name="Graphique 16"/>
          <p:cNvGraphicFramePr/>
          <p:nvPr>
            <p:extLst>
              <p:ext uri="{D42A27DB-BD31-4B8C-83A1-F6EECF244321}">
                <p14:modId xmlns:p14="http://schemas.microsoft.com/office/powerpoint/2010/main" val="3987753571"/>
              </p:ext>
            </p:extLst>
          </p:nvPr>
        </p:nvGraphicFramePr>
        <p:xfrm>
          <a:off x="774699" y="1836065"/>
          <a:ext cx="4781175" cy="37719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9" name="Graphique 18"/>
          <p:cNvGraphicFramePr/>
          <p:nvPr>
            <p:extLst>
              <p:ext uri="{D42A27DB-BD31-4B8C-83A1-F6EECF244321}">
                <p14:modId xmlns:p14="http://schemas.microsoft.com/office/powerpoint/2010/main" val="81772011"/>
              </p:ext>
            </p:extLst>
          </p:nvPr>
        </p:nvGraphicFramePr>
        <p:xfrm>
          <a:off x="6475017" y="1811866"/>
          <a:ext cx="4781175" cy="37719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365275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58000" y="0"/>
            <a:ext cx="5334000" cy="6858000"/>
          </a:xfrm>
          <a:prstGeom prst="rect">
            <a:avLst/>
          </a:prstGeom>
          <a:solidFill>
            <a:srgbClr val="E2605D"/>
          </a:solidFill>
          <a:ln>
            <a:solidFill>
              <a:srgbClr val="E260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p:cNvSpPr txBox="1"/>
          <p:nvPr/>
        </p:nvSpPr>
        <p:spPr>
          <a:xfrm>
            <a:off x="372533" y="6146799"/>
            <a:ext cx="347134" cy="347133"/>
          </a:xfrm>
          <a:prstGeom prst="rect">
            <a:avLst/>
          </a:prstGeom>
          <a:noFill/>
          <a:ln>
            <a:solidFill>
              <a:schemeClr val="bg1"/>
            </a:solidFill>
          </a:ln>
        </p:spPr>
        <p:txBody>
          <a:bodyPr wrap="square" rtlCol="0" anchor="ctr" anchorCtr="0">
            <a:noAutofit/>
          </a:bodyPr>
          <a:lstStyle/>
          <a:p>
            <a:pPr algn="ctr"/>
            <a:r>
              <a:rPr lang="fr-FR" sz="1300" dirty="0" smtClean="0">
                <a:solidFill>
                  <a:schemeClr val="bg1"/>
                </a:solidFill>
              </a:rPr>
              <a:t>5</a:t>
            </a:r>
            <a:endParaRPr lang="fr-FR" sz="1300" dirty="0">
              <a:solidFill>
                <a:schemeClr val="bg1"/>
              </a:solidFill>
            </a:endParaRPr>
          </a:p>
        </p:txBody>
      </p:sp>
      <p:sp>
        <p:nvSpPr>
          <p:cNvPr id="7" name="ZoneTexte 6"/>
          <p:cNvSpPr txBox="1"/>
          <p:nvPr/>
        </p:nvSpPr>
        <p:spPr>
          <a:xfrm>
            <a:off x="7196667" y="1270000"/>
            <a:ext cx="1134533" cy="448733"/>
          </a:xfrm>
          <a:prstGeom prst="rect">
            <a:avLst/>
          </a:prstGeom>
          <a:noFill/>
          <a:ln>
            <a:solidFill>
              <a:schemeClr val="bg1"/>
            </a:solidFill>
          </a:ln>
        </p:spPr>
        <p:txBody>
          <a:bodyPr wrap="square" rtlCol="0" anchor="ctr" anchorCtr="0">
            <a:noAutofit/>
          </a:bodyPr>
          <a:lstStyle/>
          <a:p>
            <a:pPr algn="ctr"/>
            <a:r>
              <a:rPr lang="fr-FR" sz="1500" dirty="0" smtClean="0">
                <a:solidFill>
                  <a:schemeClr val="bg1"/>
                </a:solidFill>
              </a:rPr>
              <a:t>Partie 2</a:t>
            </a:r>
            <a:endParaRPr lang="fr-FR" sz="1500" dirty="0">
              <a:solidFill>
                <a:schemeClr val="bg1"/>
              </a:solidFill>
            </a:endParaRPr>
          </a:p>
        </p:txBody>
      </p:sp>
      <p:sp>
        <p:nvSpPr>
          <p:cNvPr id="8" name="ZoneTexte 7"/>
          <p:cNvSpPr txBox="1"/>
          <p:nvPr/>
        </p:nvSpPr>
        <p:spPr>
          <a:xfrm>
            <a:off x="7128934" y="2031754"/>
            <a:ext cx="4072466" cy="1554272"/>
          </a:xfrm>
          <a:prstGeom prst="rect">
            <a:avLst/>
          </a:prstGeom>
          <a:noFill/>
        </p:spPr>
        <p:txBody>
          <a:bodyPr wrap="square" rtlCol="0">
            <a:spAutoFit/>
          </a:bodyPr>
          <a:lstStyle/>
          <a:p>
            <a:pPr>
              <a:lnSpc>
                <a:spcPts val="3800"/>
              </a:lnSpc>
            </a:pPr>
            <a:r>
              <a:rPr lang="fr-FR" sz="3000" b="1" spc="100" dirty="0" smtClean="0">
                <a:solidFill>
                  <a:schemeClr val="bg1"/>
                </a:solidFill>
              </a:rPr>
              <a:t>Synthèse et analyse des réponses de la  promotion 2017 </a:t>
            </a:r>
            <a:endParaRPr lang="fr-FR" sz="3000" spc="100" dirty="0">
              <a:solidFill>
                <a:schemeClr val="bg1"/>
              </a:solidFill>
            </a:endParaRPr>
          </a:p>
        </p:txBody>
      </p:sp>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91795" y="5668958"/>
            <a:ext cx="2654672" cy="955682"/>
          </a:xfrm>
          <a:prstGeom prst="rect">
            <a:avLst/>
          </a:prstGeom>
        </p:spPr>
      </p:pic>
      <p:pic>
        <p:nvPicPr>
          <p:cNvPr id="1028" name="Picture 4" descr="RÃ©sultat de recherche d'images pour &quot;diplomÃ©s&qu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6100" y="1639614"/>
            <a:ext cx="5399350" cy="360985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2476101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2" y="6146799"/>
            <a:ext cx="402167"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23</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Salaires HEI brut annuels HEI 2017 travaillant en France </a:t>
            </a:r>
          </a:p>
          <a:p>
            <a:r>
              <a:rPr lang="fr-FR" sz="3000" b="1" spc="100" dirty="0" smtClean="0">
                <a:solidFill>
                  <a:schemeClr val="bg1"/>
                </a:solidFill>
              </a:rPr>
              <a:t>en considérant le sexe et le lieu de travail</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graphicFrame>
        <p:nvGraphicFramePr>
          <p:cNvPr id="29" name="Tableau 28"/>
          <p:cNvGraphicFramePr>
            <a:graphicFrameLocks noGrp="1"/>
          </p:cNvGraphicFramePr>
          <p:nvPr>
            <p:extLst>
              <p:ext uri="{D42A27DB-BD31-4B8C-83A1-F6EECF244321}">
                <p14:modId xmlns:p14="http://schemas.microsoft.com/office/powerpoint/2010/main" val="636672915"/>
              </p:ext>
            </p:extLst>
          </p:nvPr>
        </p:nvGraphicFramePr>
        <p:xfrm>
          <a:off x="971600" y="1811866"/>
          <a:ext cx="10865903" cy="4253559"/>
        </p:xfrm>
        <a:graphic>
          <a:graphicData uri="http://schemas.openxmlformats.org/drawingml/2006/table">
            <a:tbl>
              <a:tblPr firstRow="1" bandRow="1">
                <a:tableStyleId>{5C22544A-7EE6-4342-B048-85BDC9FD1C3A}</a:tableStyleId>
              </a:tblPr>
              <a:tblGrid>
                <a:gridCol w="2030017">
                  <a:extLst>
                    <a:ext uri="{9D8B030D-6E8A-4147-A177-3AD203B41FA5}">
                      <a16:colId xmlns:a16="http://schemas.microsoft.com/office/drawing/2014/main" xmlns="" val="1701640655"/>
                    </a:ext>
                  </a:extLst>
                </a:gridCol>
                <a:gridCol w="2156792">
                  <a:extLst>
                    <a:ext uri="{9D8B030D-6E8A-4147-A177-3AD203B41FA5}">
                      <a16:colId xmlns:a16="http://schemas.microsoft.com/office/drawing/2014/main" xmlns="" val="20000"/>
                    </a:ext>
                  </a:extLst>
                </a:gridCol>
                <a:gridCol w="1699591">
                  <a:extLst>
                    <a:ext uri="{9D8B030D-6E8A-4147-A177-3AD203B41FA5}">
                      <a16:colId xmlns:a16="http://schemas.microsoft.com/office/drawing/2014/main" xmlns="" val="20001"/>
                    </a:ext>
                  </a:extLst>
                </a:gridCol>
                <a:gridCol w="1709530">
                  <a:extLst>
                    <a:ext uri="{9D8B030D-6E8A-4147-A177-3AD203B41FA5}">
                      <a16:colId xmlns:a16="http://schemas.microsoft.com/office/drawing/2014/main" xmlns="" val="20002"/>
                    </a:ext>
                  </a:extLst>
                </a:gridCol>
                <a:gridCol w="1821185">
                  <a:extLst>
                    <a:ext uri="{9D8B030D-6E8A-4147-A177-3AD203B41FA5}">
                      <a16:colId xmlns:a16="http://schemas.microsoft.com/office/drawing/2014/main" xmlns="" val="20003"/>
                    </a:ext>
                  </a:extLst>
                </a:gridCol>
                <a:gridCol w="1448788">
                  <a:extLst>
                    <a:ext uri="{9D8B030D-6E8A-4147-A177-3AD203B41FA5}">
                      <a16:colId xmlns:a16="http://schemas.microsoft.com/office/drawing/2014/main" xmlns="" val="20004"/>
                    </a:ext>
                  </a:extLst>
                </a:gridCol>
              </a:tblGrid>
              <a:tr h="719770">
                <a:tc rowSpan="2" gridSpan="2">
                  <a:txBody>
                    <a:bodyPr/>
                    <a:lstStyle/>
                    <a:p>
                      <a:endParaRPr lang="fr-FR" sz="2800" dirty="0"/>
                    </a:p>
                  </a:txBody>
                  <a:tcPr>
                    <a:gradFill>
                      <a:gsLst>
                        <a:gs pos="0">
                          <a:schemeClr val="accent1"/>
                        </a:gs>
                        <a:gs pos="100000">
                          <a:srgbClr val="F2C0EE"/>
                        </a:gs>
                      </a:gsLst>
                      <a:lin ang="5400000" scaled="1"/>
                    </a:gradFill>
                  </a:tcPr>
                </a:tc>
                <a:tc rowSpan="2" hMerge="1">
                  <a:txBody>
                    <a:bodyPr/>
                    <a:lstStyle/>
                    <a:p>
                      <a:endParaRPr lang="fr-FR" sz="2800" dirty="0"/>
                    </a:p>
                  </a:txBody>
                  <a:tcPr>
                    <a:gradFill>
                      <a:gsLst>
                        <a:gs pos="0">
                          <a:schemeClr val="accent1"/>
                        </a:gs>
                        <a:gs pos="100000">
                          <a:srgbClr val="F2C0EE"/>
                        </a:gs>
                      </a:gsLst>
                      <a:lin ang="5400000" scaled="1"/>
                    </a:gra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b="0" dirty="0" smtClean="0"/>
                        <a:t>Femmes</a:t>
                      </a:r>
                      <a:endParaRPr lang="fr-FR" sz="2800" b="0" dirty="0"/>
                    </a:p>
                  </a:txBody>
                  <a:tcPr>
                    <a:solidFill>
                      <a:srgbClr val="D763A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2800" dirty="0"/>
                    </a:p>
                  </a:txBody>
                  <a:tcPr>
                    <a:gradFill>
                      <a:gsLst>
                        <a:gs pos="0">
                          <a:schemeClr val="accent1"/>
                        </a:gs>
                        <a:gs pos="100000">
                          <a:srgbClr val="F2C0EE"/>
                        </a:gs>
                      </a:gsLst>
                      <a:lin ang="5400000" scaled="1"/>
                    </a:gra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smtClean="0"/>
                        <a:t>Hommes</a:t>
                      </a:r>
                      <a:endParaRPr lang="fr-FR" sz="2800" dirty="0"/>
                    </a:p>
                  </a:txBody>
                  <a:tcPr>
                    <a:solidFill>
                      <a:schemeClr val="accent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2800" dirty="0"/>
                    </a:p>
                  </a:txBody>
                  <a:tcPr>
                    <a:gradFill>
                      <a:gsLst>
                        <a:gs pos="0">
                          <a:schemeClr val="accent1"/>
                        </a:gs>
                        <a:gs pos="100000">
                          <a:srgbClr val="F2C0EE"/>
                        </a:gs>
                      </a:gsLst>
                      <a:lin ang="5400000" scaled="1"/>
                    </a:gradFill>
                  </a:tcPr>
                </a:tc>
                <a:extLst>
                  <a:ext uri="{0D108BD9-81ED-4DB2-BD59-A6C34878D82A}">
                    <a16:rowId xmlns:a16="http://schemas.microsoft.com/office/drawing/2014/main" xmlns="" val="10000"/>
                  </a:ext>
                </a:extLst>
              </a:tr>
              <a:tr h="764017">
                <a:tc gridSpan="2"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2800" dirty="0"/>
                    </a:p>
                  </a:txBody>
                  <a:tcPr>
                    <a:gradFill>
                      <a:gsLst>
                        <a:gs pos="0">
                          <a:schemeClr val="accent1"/>
                        </a:gs>
                        <a:gs pos="100000">
                          <a:srgbClr val="F2C0EE"/>
                        </a:gs>
                      </a:gsLst>
                      <a:lin ang="5400000" scaled="1"/>
                    </a:gradFill>
                  </a:tcPr>
                </a:tc>
                <a:tc hMerge="1"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2800" dirty="0"/>
                    </a:p>
                  </a:txBody>
                  <a:tcPr>
                    <a:gradFill>
                      <a:gsLst>
                        <a:gs pos="0">
                          <a:schemeClr val="accent1"/>
                        </a:gs>
                        <a:gs pos="100000">
                          <a:srgbClr val="F2C0EE"/>
                        </a:gs>
                      </a:gsLst>
                      <a:lin ang="5400000" scaled="1"/>
                    </a:gradFill>
                  </a:tcPr>
                </a:tc>
                <a:tc>
                  <a:txBody>
                    <a:bodyPr/>
                    <a:lstStyle/>
                    <a:p>
                      <a:pPr algn="ctr"/>
                      <a:r>
                        <a:rPr lang="fr-FR" sz="2800" b="0" dirty="0" smtClean="0"/>
                        <a:t>Province</a:t>
                      </a:r>
                      <a:endParaRPr lang="fr-FR" sz="2800" b="0" dirty="0"/>
                    </a:p>
                  </a:txBody>
                  <a:tcPr>
                    <a:solidFill>
                      <a:srgbClr val="D763A0"/>
                    </a:solidFill>
                  </a:tcPr>
                </a:tc>
                <a:tc>
                  <a:txBody>
                    <a:bodyPr/>
                    <a:lstStyle/>
                    <a:p>
                      <a:pPr algn="ctr"/>
                      <a:r>
                        <a:rPr lang="fr-FR" sz="2800" b="0" dirty="0" smtClean="0"/>
                        <a:t>Paris</a:t>
                      </a:r>
                      <a:endParaRPr lang="fr-FR" sz="2800" b="0" dirty="0"/>
                    </a:p>
                  </a:txBody>
                  <a:tcPr>
                    <a:solidFill>
                      <a:srgbClr val="D763A0"/>
                    </a:solidFill>
                  </a:tcPr>
                </a:tc>
                <a:tc>
                  <a:txBody>
                    <a:bodyPr/>
                    <a:lstStyle/>
                    <a:p>
                      <a:pPr algn="ctr"/>
                      <a:r>
                        <a:rPr lang="fr-FR" sz="2800" dirty="0" smtClean="0"/>
                        <a:t>Province</a:t>
                      </a:r>
                      <a:endParaRPr lang="fr-FR" sz="2800" dirty="0"/>
                    </a:p>
                  </a:txBody>
                  <a:tcPr>
                    <a:solidFill>
                      <a:schemeClr val="accent1"/>
                    </a:solidFill>
                  </a:tcPr>
                </a:tc>
                <a:tc>
                  <a:txBody>
                    <a:bodyPr/>
                    <a:lstStyle/>
                    <a:p>
                      <a:pPr algn="ctr"/>
                      <a:r>
                        <a:rPr lang="fr-FR" sz="2800" dirty="0" smtClean="0"/>
                        <a:t>Paris </a:t>
                      </a:r>
                      <a:endParaRPr lang="fr-FR" sz="2800" dirty="0"/>
                    </a:p>
                  </a:txBody>
                  <a:tcPr>
                    <a:solidFill>
                      <a:schemeClr val="accent1"/>
                    </a:solidFill>
                  </a:tcPr>
                </a:tc>
                <a:extLst>
                  <a:ext uri="{0D108BD9-81ED-4DB2-BD59-A6C34878D82A}">
                    <a16:rowId xmlns:a16="http://schemas.microsoft.com/office/drawing/2014/main" xmlns="" val="1754064299"/>
                  </a:ext>
                </a:extLst>
              </a:tr>
              <a:tr h="76401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smtClean="0"/>
                        <a:t>Hors primes</a:t>
                      </a:r>
                      <a:endParaRPr lang="fr-FR" sz="2800" dirty="0"/>
                    </a:p>
                  </a:txBody>
                  <a:tcPr anchor="ctr">
                    <a:gradFill>
                      <a:gsLst>
                        <a:gs pos="0">
                          <a:schemeClr val="accent1"/>
                        </a:gs>
                        <a:gs pos="100000">
                          <a:srgbClr val="F2C0EE"/>
                        </a:gs>
                      </a:gsLst>
                      <a:lin ang="5400000" scaled="1"/>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dirty="0" smtClean="0"/>
                        <a:t>Salaire moyen </a:t>
                      </a:r>
                      <a:endParaRPr lang="fr-FR" sz="2400" dirty="0"/>
                    </a:p>
                  </a:txBody>
                  <a:tcPr anchor="ctr">
                    <a:gradFill>
                      <a:gsLst>
                        <a:gs pos="0">
                          <a:schemeClr val="accent1"/>
                        </a:gs>
                        <a:gs pos="100000">
                          <a:srgbClr val="F2C0EE"/>
                        </a:gs>
                      </a:gsLst>
                      <a:lin ang="5400000" scaled="1"/>
                    </a:gradFill>
                  </a:tcPr>
                </a:tc>
                <a:tc>
                  <a:txBody>
                    <a:bodyPr/>
                    <a:lstStyle/>
                    <a:p>
                      <a:pPr algn="ctr"/>
                      <a:r>
                        <a:rPr lang="fr-FR" sz="2400" b="0" dirty="0" smtClean="0"/>
                        <a:t>30</a:t>
                      </a:r>
                      <a:r>
                        <a:rPr lang="fr-FR" sz="2400" b="0" baseline="0" dirty="0" smtClean="0"/>
                        <a:t> 646 </a:t>
                      </a:r>
                      <a:r>
                        <a:rPr lang="fr-FR" sz="2400" b="0" dirty="0" smtClean="0"/>
                        <a:t>€</a:t>
                      </a:r>
                      <a:endParaRPr lang="fr-FR" sz="2400" b="0" dirty="0"/>
                    </a:p>
                  </a:txBody>
                  <a:tcPr anchor="ctr">
                    <a:solidFill>
                      <a:srgbClr val="D763A0"/>
                    </a:solidFill>
                  </a:tcPr>
                </a:tc>
                <a:tc>
                  <a:txBody>
                    <a:bodyPr/>
                    <a:lstStyle/>
                    <a:p>
                      <a:pPr algn="ctr"/>
                      <a:r>
                        <a:rPr lang="fr-FR" sz="2400" b="0" dirty="0" smtClean="0"/>
                        <a:t>33 960 €</a:t>
                      </a:r>
                      <a:endParaRPr lang="fr-FR" sz="2400" b="0" dirty="0"/>
                    </a:p>
                  </a:txBody>
                  <a:tcPr anchor="ctr">
                    <a:solidFill>
                      <a:srgbClr val="D763A0"/>
                    </a:solidFill>
                  </a:tcPr>
                </a:tc>
                <a:tc>
                  <a:txBody>
                    <a:bodyPr/>
                    <a:lstStyle/>
                    <a:p>
                      <a:pPr algn="ctr"/>
                      <a:r>
                        <a:rPr lang="fr-FR" sz="2400" dirty="0" smtClean="0"/>
                        <a:t>31 737 €</a:t>
                      </a:r>
                      <a:endParaRPr lang="fr-FR" sz="2400" dirty="0"/>
                    </a:p>
                  </a:txBody>
                  <a:tcPr anchor="ctr">
                    <a:solidFill>
                      <a:schemeClr val="accent1"/>
                    </a:solidFill>
                  </a:tcPr>
                </a:tc>
                <a:tc>
                  <a:txBody>
                    <a:bodyPr/>
                    <a:lstStyle/>
                    <a:p>
                      <a:pPr algn="ctr"/>
                      <a:r>
                        <a:rPr lang="fr-FR" sz="2400" dirty="0" smtClean="0"/>
                        <a:t>35 370 €</a:t>
                      </a:r>
                      <a:endParaRPr lang="fr-FR" sz="2400" dirty="0"/>
                    </a:p>
                  </a:txBody>
                  <a:tcPr anchor="ctr">
                    <a:solidFill>
                      <a:schemeClr val="accent1"/>
                    </a:solidFill>
                  </a:tcPr>
                </a:tc>
                <a:extLst>
                  <a:ext uri="{0D108BD9-81ED-4DB2-BD59-A6C34878D82A}">
                    <a16:rowId xmlns:a16="http://schemas.microsoft.com/office/drawing/2014/main" xmlns="" val="10001"/>
                  </a:ext>
                </a:extLst>
              </a:tr>
              <a:tr h="66858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2800" dirty="0"/>
                    </a:p>
                  </a:txBody>
                  <a:tcPr>
                    <a:gradFill>
                      <a:gsLst>
                        <a:gs pos="0">
                          <a:schemeClr val="accent1"/>
                        </a:gs>
                        <a:gs pos="100000">
                          <a:srgbClr val="F2C0EE"/>
                        </a:gs>
                      </a:gsLst>
                      <a:lin ang="5400000" scaled="1"/>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dirty="0" smtClean="0"/>
                        <a:t>Salaire médian </a:t>
                      </a:r>
                      <a:endParaRPr lang="fr-FR" sz="2400" dirty="0"/>
                    </a:p>
                  </a:txBody>
                  <a:tcPr anchor="ctr">
                    <a:gradFill>
                      <a:gsLst>
                        <a:gs pos="0">
                          <a:schemeClr val="accent1"/>
                        </a:gs>
                        <a:gs pos="100000">
                          <a:srgbClr val="F2C0EE"/>
                        </a:gs>
                      </a:gsLst>
                      <a:lin ang="5400000" scaled="1"/>
                    </a:gradFill>
                  </a:tcPr>
                </a:tc>
                <a:tc>
                  <a:txBody>
                    <a:bodyPr/>
                    <a:lstStyle/>
                    <a:p>
                      <a:pPr algn="ctr"/>
                      <a:r>
                        <a:rPr lang="fr-FR" sz="2400" dirty="0" smtClean="0"/>
                        <a:t>30</a:t>
                      </a:r>
                      <a:r>
                        <a:rPr lang="fr-FR" sz="2400" baseline="0" dirty="0" smtClean="0"/>
                        <a:t> 720</a:t>
                      </a:r>
                      <a:r>
                        <a:rPr lang="fr-FR" sz="2400" dirty="0" smtClean="0"/>
                        <a:t> €</a:t>
                      </a:r>
                      <a:endParaRPr lang="fr-FR" sz="2400" dirty="0"/>
                    </a:p>
                  </a:txBody>
                  <a:tcPr anchor="ctr">
                    <a:solidFill>
                      <a:srgbClr val="D763A0"/>
                    </a:solidFill>
                  </a:tcPr>
                </a:tc>
                <a:tc>
                  <a:txBody>
                    <a:bodyPr/>
                    <a:lstStyle/>
                    <a:p>
                      <a:pPr algn="ctr"/>
                      <a:r>
                        <a:rPr lang="fr-FR" sz="2400" dirty="0" smtClean="0"/>
                        <a:t>34 600€</a:t>
                      </a:r>
                      <a:endParaRPr lang="fr-FR" sz="2400" dirty="0"/>
                    </a:p>
                  </a:txBody>
                  <a:tcPr anchor="ctr">
                    <a:solidFill>
                      <a:srgbClr val="D763A0"/>
                    </a:solidFill>
                  </a:tcPr>
                </a:tc>
                <a:tc>
                  <a:txBody>
                    <a:bodyPr/>
                    <a:lstStyle/>
                    <a:p>
                      <a:pPr algn="ctr"/>
                      <a:r>
                        <a:rPr lang="fr-FR" sz="2400" dirty="0" smtClean="0"/>
                        <a:t>32 000 €</a:t>
                      </a:r>
                      <a:endParaRPr lang="fr-FR" sz="2400" dirty="0"/>
                    </a:p>
                  </a:txBody>
                  <a:tcPr anchor="ctr">
                    <a:solidFill>
                      <a:schemeClr val="accent1"/>
                    </a:solidFill>
                  </a:tcPr>
                </a:tc>
                <a:tc>
                  <a:txBody>
                    <a:bodyPr/>
                    <a:lstStyle/>
                    <a:p>
                      <a:pPr algn="ctr"/>
                      <a:r>
                        <a:rPr lang="fr-FR" sz="2400" dirty="0" smtClean="0"/>
                        <a:t>35 400€</a:t>
                      </a:r>
                      <a:endParaRPr lang="fr-FR" sz="2400" dirty="0"/>
                    </a:p>
                  </a:txBody>
                  <a:tcPr anchor="ctr">
                    <a:solidFill>
                      <a:schemeClr val="accent1"/>
                    </a:solidFill>
                  </a:tcPr>
                </a:tc>
                <a:extLst>
                  <a:ext uri="{0D108BD9-81ED-4DB2-BD59-A6C34878D82A}">
                    <a16:rowId xmlns:a16="http://schemas.microsoft.com/office/drawing/2014/main" xmlns="" val="10002"/>
                  </a:ext>
                </a:extLst>
              </a:tr>
              <a:tr h="66858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smtClean="0"/>
                        <a:t>Avec primes</a:t>
                      </a:r>
                      <a:endParaRPr lang="fr-FR" sz="2800" dirty="0"/>
                    </a:p>
                  </a:txBody>
                  <a:tcPr anchor="ctr">
                    <a:gradFill>
                      <a:gsLst>
                        <a:gs pos="0">
                          <a:schemeClr val="accent1"/>
                        </a:gs>
                        <a:gs pos="100000">
                          <a:srgbClr val="F2C0EE"/>
                        </a:gs>
                      </a:gsLst>
                      <a:lin ang="5400000" scaled="1"/>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dirty="0" smtClean="0"/>
                        <a:t>Salaire moyen</a:t>
                      </a:r>
                      <a:endParaRPr lang="fr-FR" sz="2400" dirty="0"/>
                    </a:p>
                  </a:txBody>
                  <a:tcPr anchor="ctr">
                    <a:gradFill>
                      <a:gsLst>
                        <a:gs pos="0">
                          <a:schemeClr val="accent1"/>
                        </a:gs>
                        <a:gs pos="100000">
                          <a:srgbClr val="F2C0EE"/>
                        </a:gs>
                      </a:gsLst>
                      <a:lin ang="5400000" scaled="1"/>
                    </a:gradFill>
                  </a:tcPr>
                </a:tc>
                <a:tc>
                  <a:txBody>
                    <a:bodyPr/>
                    <a:lstStyle/>
                    <a:p>
                      <a:pPr algn="ctr"/>
                      <a:r>
                        <a:rPr lang="fr-FR" sz="2400" dirty="0" smtClean="0"/>
                        <a:t>33065 €</a:t>
                      </a:r>
                      <a:endParaRPr lang="fr-FR" sz="2400" dirty="0"/>
                    </a:p>
                  </a:txBody>
                  <a:tcPr anchor="ctr">
                    <a:solidFill>
                      <a:srgbClr val="D763A0"/>
                    </a:solidFill>
                  </a:tcPr>
                </a:tc>
                <a:tc>
                  <a:txBody>
                    <a:bodyPr/>
                    <a:lstStyle/>
                    <a:p>
                      <a:pPr algn="ctr"/>
                      <a:r>
                        <a:rPr lang="fr-FR" sz="2400" dirty="0" smtClean="0"/>
                        <a:t>42 167€</a:t>
                      </a:r>
                      <a:endParaRPr lang="fr-FR" sz="2400" dirty="0"/>
                    </a:p>
                  </a:txBody>
                  <a:tcPr anchor="ctr">
                    <a:solidFill>
                      <a:srgbClr val="D763A0"/>
                    </a:solidFill>
                  </a:tcPr>
                </a:tc>
                <a:tc>
                  <a:txBody>
                    <a:bodyPr/>
                    <a:lstStyle/>
                    <a:p>
                      <a:pPr algn="ctr"/>
                      <a:r>
                        <a:rPr lang="fr-FR" sz="2400" dirty="0" smtClean="0"/>
                        <a:t>36 288€</a:t>
                      </a:r>
                      <a:endParaRPr lang="fr-FR" sz="2400" dirty="0"/>
                    </a:p>
                  </a:txBody>
                  <a:tcPr anchor="ctr">
                    <a:solidFill>
                      <a:schemeClr val="accent1"/>
                    </a:solidFill>
                  </a:tcPr>
                </a:tc>
                <a:tc>
                  <a:txBody>
                    <a:bodyPr/>
                    <a:lstStyle/>
                    <a:p>
                      <a:pPr algn="ctr"/>
                      <a:r>
                        <a:rPr lang="fr-FR" sz="2400" dirty="0" smtClean="0"/>
                        <a:t>43 221€</a:t>
                      </a:r>
                      <a:endParaRPr lang="fr-FR" sz="2400" dirty="0"/>
                    </a:p>
                  </a:txBody>
                  <a:tcPr anchor="ctr">
                    <a:solidFill>
                      <a:schemeClr val="accent1"/>
                    </a:solidFill>
                  </a:tcPr>
                </a:tc>
                <a:extLst>
                  <a:ext uri="{0D108BD9-81ED-4DB2-BD59-A6C34878D82A}">
                    <a16:rowId xmlns:a16="http://schemas.microsoft.com/office/drawing/2014/main" xmlns="" val="464905972"/>
                  </a:ext>
                </a:extLst>
              </a:tr>
              <a:tr h="66858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2800" dirty="0"/>
                    </a:p>
                  </a:txBody>
                  <a:tcPr>
                    <a:gradFill>
                      <a:gsLst>
                        <a:gs pos="0">
                          <a:schemeClr val="accent1"/>
                        </a:gs>
                        <a:gs pos="100000">
                          <a:srgbClr val="F2C0EE"/>
                        </a:gs>
                      </a:gsLst>
                      <a:lin ang="5400000" scaled="1"/>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dirty="0" smtClean="0"/>
                        <a:t>Salaire médian</a:t>
                      </a:r>
                      <a:endParaRPr lang="fr-FR" sz="2400" dirty="0"/>
                    </a:p>
                  </a:txBody>
                  <a:tcPr anchor="ctr">
                    <a:gradFill>
                      <a:gsLst>
                        <a:gs pos="0">
                          <a:schemeClr val="accent1"/>
                        </a:gs>
                        <a:gs pos="100000">
                          <a:srgbClr val="F2C0EE"/>
                        </a:gs>
                      </a:gsLst>
                      <a:lin ang="5400000" scaled="1"/>
                    </a:gradFill>
                  </a:tcPr>
                </a:tc>
                <a:tc>
                  <a:txBody>
                    <a:bodyPr/>
                    <a:lstStyle/>
                    <a:p>
                      <a:pPr algn="ctr"/>
                      <a:r>
                        <a:rPr lang="fr-FR" sz="2400" dirty="0" smtClean="0"/>
                        <a:t>32 800€</a:t>
                      </a:r>
                      <a:endParaRPr lang="fr-FR" sz="2400" dirty="0"/>
                    </a:p>
                  </a:txBody>
                  <a:tcPr anchor="ctr">
                    <a:solidFill>
                      <a:srgbClr val="D763A0"/>
                    </a:solidFill>
                  </a:tcPr>
                </a:tc>
                <a:tc>
                  <a:txBody>
                    <a:bodyPr/>
                    <a:lstStyle/>
                    <a:p>
                      <a:pPr algn="ctr"/>
                      <a:r>
                        <a:rPr lang="fr-FR" sz="2400" dirty="0" smtClean="0"/>
                        <a:t>39 118€</a:t>
                      </a:r>
                      <a:endParaRPr lang="fr-FR" sz="2400" dirty="0"/>
                    </a:p>
                  </a:txBody>
                  <a:tcPr anchor="ctr">
                    <a:solidFill>
                      <a:srgbClr val="D763A0"/>
                    </a:solidFill>
                  </a:tcPr>
                </a:tc>
                <a:tc>
                  <a:txBody>
                    <a:bodyPr/>
                    <a:lstStyle/>
                    <a:p>
                      <a:pPr algn="ctr"/>
                      <a:r>
                        <a:rPr lang="fr-FR" sz="2400" dirty="0" smtClean="0"/>
                        <a:t>34 000€</a:t>
                      </a:r>
                      <a:endParaRPr lang="fr-FR" sz="2400" dirty="0"/>
                    </a:p>
                  </a:txBody>
                  <a:tcPr anchor="ctr">
                    <a:solidFill>
                      <a:schemeClr val="accent1"/>
                    </a:solidFill>
                  </a:tcPr>
                </a:tc>
                <a:tc>
                  <a:txBody>
                    <a:bodyPr/>
                    <a:lstStyle/>
                    <a:p>
                      <a:pPr algn="ctr"/>
                      <a:r>
                        <a:rPr lang="fr-FR" sz="2400" dirty="0" smtClean="0"/>
                        <a:t>39 295 €</a:t>
                      </a:r>
                      <a:endParaRPr lang="fr-FR" sz="2400" dirty="0"/>
                    </a:p>
                  </a:txBody>
                  <a:tcPr anchor="ctr">
                    <a:solidFill>
                      <a:schemeClr val="accent1"/>
                    </a:solidFill>
                  </a:tcPr>
                </a:tc>
                <a:extLst>
                  <a:ext uri="{0D108BD9-81ED-4DB2-BD59-A6C34878D82A}">
                    <a16:rowId xmlns:a16="http://schemas.microsoft.com/office/drawing/2014/main" xmlns="" val="1036862082"/>
                  </a:ext>
                </a:extLst>
              </a:tr>
            </a:tbl>
          </a:graphicData>
        </a:graphic>
      </p:graphicFrame>
    </p:spTree>
    <p:extLst>
      <p:ext uri="{BB962C8B-B14F-4D97-AF65-F5344CB8AC3E}">
        <p14:creationId xmlns:p14="http://schemas.microsoft.com/office/powerpoint/2010/main" val="16555304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58000" y="0"/>
            <a:ext cx="5334000" cy="6858000"/>
          </a:xfrm>
          <a:prstGeom prst="rect">
            <a:avLst/>
          </a:prstGeom>
          <a:solidFill>
            <a:schemeClr val="accent6"/>
          </a:solidFill>
          <a:ln>
            <a:solidFill>
              <a:srgbClr val="E260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p:cNvSpPr txBox="1"/>
          <p:nvPr/>
        </p:nvSpPr>
        <p:spPr>
          <a:xfrm>
            <a:off x="372533" y="6146799"/>
            <a:ext cx="347134" cy="347133"/>
          </a:xfrm>
          <a:prstGeom prst="rect">
            <a:avLst/>
          </a:prstGeom>
          <a:noFill/>
          <a:ln>
            <a:solidFill>
              <a:schemeClr val="bg1"/>
            </a:solidFill>
          </a:ln>
        </p:spPr>
        <p:txBody>
          <a:bodyPr wrap="square" rtlCol="0" anchor="ctr" anchorCtr="0">
            <a:noAutofit/>
          </a:bodyPr>
          <a:lstStyle/>
          <a:p>
            <a:pPr algn="ctr"/>
            <a:r>
              <a:rPr lang="fr-FR" sz="1300" dirty="0" smtClean="0">
                <a:solidFill>
                  <a:schemeClr val="bg1"/>
                </a:solidFill>
              </a:rPr>
              <a:t>2</a:t>
            </a:r>
            <a:endParaRPr lang="fr-FR" sz="1300" dirty="0">
              <a:solidFill>
                <a:schemeClr val="bg1"/>
              </a:solidFill>
            </a:endParaRPr>
          </a:p>
        </p:txBody>
      </p:sp>
      <p:sp>
        <p:nvSpPr>
          <p:cNvPr id="7" name="ZoneTexte 6"/>
          <p:cNvSpPr txBox="1"/>
          <p:nvPr/>
        </p:nvSpPr>
        <p:spPr>
          <a:xfrm>
            <a:off x="7196667" y="1270000"/>
            <a:ext cx="1134533" cy="448733"/>
          </a:xfrm>
          <a:prstGeom prst="rect">
            <a:avLst/>
          </a:prstGeom>
          <a:noFill/>
          <a:ln>
            <a:solidFill>
              <a:schemeClr val="bg1"/>
            </a:solidFill>
          </a:ln>
        </p:spPr>
        <p:txBody>
          <a:bodyPr wrap="square" rtlCol="0" anchor="ctr" anchorCtr="0">
            <a:noAutofit/>
          </a:bodyPr>
          <a:lstStyle/>
          <a:p>
            <a:pPr algn="ctr"/>
            <a:r>
              <a:rPr lang="fr-FR" sz="1500" dirty="0" smtClean="0">
                <a:solidFill>
                  <a:schemeClr val="bg1"/>
                </a:solidFill>
              </a:rPr>
              <a:t>Partie 3</a:t>
            </a:r>
            <a:endParaRPr lang="fr-FR" sz="1500" dirty="0">
              <a:solidFill>
                <a:schemeClr val="bg1"/>
              </a:solidFill>
            </a:endParaRPr>
          </a:p>
        </p:txBody>
      </p:sp>
      <p:sp>
        <p:nvSpPr>
          <p:cNvPr id="8" name="ZoneTexte 7"/>
          <p:cNvSpPr txBox="1"/>
          <p:nvPr/>
        </p:nvSpPr>
        <p:spPr>
          <a:xfrm>
            <a:off x="7128934" y="2031754"/>
            <a:ext cx="4072466" cy="2508635"/>
          </a:xfrm>
          <a:prstGeom prst="rect">
            <a:avLst/>
          </a:prstGeom>
          <a:noFill/>
        </p:spPr>
        <p:txBody>
          <a:bodyPr wrap="square" rtlCol="0">
            <a:spAutoFit/>
          </a:bodyPr>
          <a:lstStyle/>
          <a:p>
            <a:pPr>
              <a:lnSpc>
                <a:spcPts val="3800"/>
              </a:lnSpc>
            </a:pPr>
            <a:r>
              <a:rPr lang="fr-FR" sz="3000" b="1" spc="100" dirty="0" smtClean="0">
                <a:solidFill>
                  <a:schemeClr val="bg1"/>
                </a:solidFill>
              </a:rPr>
              <a:t>Synthèse et analyse des réponses des promotions 2013, 2015 et 2016 enquêtées cette année</a:t>
            </a:r>
            <a:endParaRPr lang="fr-FR" sz="3000" spc="100" dirty="0">
              <a:solidFill>
                <a:schemeClr val="bg1"/>
              </a:solidFill>
            </a:endParaRPr>
          </a:p>
        </p:txBody>
      </p:sp>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91795" y="5668958"/>
            <a:ext cx="2654672" cy="955682"/>
          </a:xfrm>
          <a:prstGeom prst="rect">
            <a:avLst/>
          </a:prstGeom>
        </p:spPr>
      </p:pic>
      <p:pic>
        <p:nvPicPr>
          <p:cNvPr id="2050" name="Picture 2" descr="RÃ©sultat de recherche d'images pour &quot;emploi&qu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416" y="1335378"/>
            <a:ext cx="5592234" cy="41872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9929221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2" y="6146799"/>
            <a:ext cx="402167"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24</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chemeClr val="accent6"/>
          </a:solidFill>
        </p:spPr>
        <p:txBody>
          <a:bodyPr wrap="square" lIns="360000" tIns="432000" rIns="90000" rtlCol="0">
            <a:noAutofit/>
          </a:bodyPr>
          <a:lstStyle/>
          <a:p>
            <a:r>
              <a:rPr lang="fr-FR" sz="3000" b="1" spc="100" dirty="0" smtClean="0">
                <a:solidFill>
                  <a:schemeClr val="bg1"/>
                </a:solidFill>
              </a:rPr>
              <a:t>Situation des ingénieurs </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sp>
        <p:nvSpPr>
          <p:cNvPr id="23" name="Ellipse 22"/>
          <p:cNvSpPr/>
          <p:nvPr/>
        </p:nvSpPr>
        <p:spPr>
          <a:xfrm>
            <a:off x="9675138" y="3282464"/>
            <a:ext cx="1981118" cy="179932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En activité : 98,5%</a:t>
            </a:r>
            <a:endParaRPr lang="fr-FR" sz="2400" dirty="0"/>
          </a:p>
        </p:txBody>
      </p:sp>
      <p:sp>
        <p:nvSpPr>
          <p:cNvPr id="25" name="Ellipse 24"/>
          <p:cNvSpPr/>
          <p:nvPr/>
        </p:nvSpPr>
        <p:spPr>
          <a:xfrm>
            <a:off x="6972516" y="3288113"/>
            <a:ext cx="1985711" cy="1842120"/>
          </a:xfrm>
          <a:prstGeom prst="ellipse">
            <a:avLst/>
          </a:prstGeom>
          <a:solidFill>
            <a:srgbClr val="E260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En activité : 87%</a:t>
            </a:r>
            <a:endParaRPr lang="fr-FR" sz="2400" dirty="0"/>
          </a:p>
        </p:txBody>
      </p:sp>
      <p:sp>
        <p:nvSpPr>
          <p:cNvPr id="26" name="Ellipse 25"/>
          <p:cNvSpPr/>
          <p:nvPr/>
        </p:nvSpPr>
        <p:spPr>
          <a:xfrm>
            <a:off x="4091238" y="3288113"/>
            <a:ext cx="1902373" cy="1799320"/>
          </a:xfrm>
          <a:prstGeom prst="ellipse">
            <a:avLst/>
          </a:prstGeom>
          <a:solidFill>
            <a:srgbClr val="3EDF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En activité : 83%</a:t>
            </a:r>
            <a:endParaRPr lang="fr-FR" sz="2400" dirty="0"/>
          </a:p>
        </p:txBody>
      </p:sp>
      <p:sp>
        <p:nvSpPr>
          <p:cNvPr id="27" name="Ellipse 26"/>
          <p:cNvSpPr/>
          <p:nvPr/>
        </p:nvSpPr>
        <p:spPr>
          <a:xfrm>
            <a:off x="1341415" y="3269564"/>
            <a:ext cx="1949574" cy="1825120"/>
          </a:xfrm>
          <a:prstGeom prst="ellipse">
            <a:avLst/>
          </a:prstGeom>
          <a:solidFill>
            <a:srgbClr val="D763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En activité : 67,9%</a:t>
            </a:r>
            <a:endParaRPr lang="fr-FR" sz="2400" dirty="0"/>
          </a:p>
        </p:txBody>
      </p:sp>
      <p:pic>
        <p:nvPicPr>
          <p:cNvPr id="3" name="Image 2"/>
          <p:cNvPicPr>
            <a:picLocks noChangeAspect="1"/>
          </p:cNvPicPr>
          <p:nvPr/>
        </p:nvPicPr>
        <p:blipFill>
          <a:blip r:embed="rId5"/>
          <a:stretch>
            <a:fillRect/>
          </a:stretch>
        </p:blipFill>
        <p:spPr>
          <a:xfrm>
            <a:off x="5042424" y="5309007"/>
            <a:ext cx="2712234" cy="1537915"/>
          </a:xfrm>
          <a:prstGeom prst="rect">
            <a:avLst/>
          </a:prstGeom>
        </p:spPr>
      </p:pic>
      <p:grpSp>
        <p:nvGrpSpPr>
          <p:cNvPr id="18" name="Groupe 17"/>
          <p:cNvGrpSpPr/>
          <p:nvPr/>
        </p:nvGrpSpPr>
        <p:grpSpPr>
          <a:xfrm>
            <a:off x="1131481" y="1909124"/>
            <a:ext cx="10603292" cy="913044"/>
            <a:chOff x="1131481" y="1808858"/>
            <a:chExt cx="10603292" cy="913044"/>
          </a:xfrm>
        </p:grpSpPr>
        <p:sp>
          <p:nvSpPr>
            <p:cNvPr id="19" name="Forme libre 18"/>
            <p:cNvSpPr/>
            <p:nvPr/>
          </p:nvSpPr>
          <p:spPr>
            <a:xfrm>
              <a:off x="9315213" y="1823050"/>
              <a:ext cx="2419560"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chemeClr val="accent1"/>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2013  </a:t>
              </a:r>
            </a:p>
          </p:txBody>
        </p:sp>
        <p:sp>
          <p:nvSpPr>
            <p:cNvPr id="20" name="Forme libre 19"/>
            <p:cNvSpPr/>
            <p:nvPr/>
          </p:nvSpPr>
          <p:spPr>
            <a:xfrm>
              <a:off x="6592711" y="1823049"/>
              <a:ext cx="2420681"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E2605D"/>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2015</a:t>
              </a:r>
            </a:p>
          </p:txBody>
        </p:sp>
        <p:sp>
          <p:nvSpPr>
            <p:cNvPr id="21" name="Forme libre 20"/>
            <p:cNvSpPr/>
            <p:nvPr/>
          </p:nvSpPr>
          <p:spPr>
            <a:xfrm>
              <a:off x="3857704" y="1808858"/>
              <a:ext cx="2369442"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3EDFF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2016</a:t>
              </a:r>
            </a:p>
          </p:txBody>
        </p:sp>
        <p:sp>
          <p:nvSpPr>
            <p:cNvPr id="22" name="Forme libre 21"/>
            <p:cNvSpPr/>
            <p:nvPr/>
          </p:nvSpPr>
          <p:spPr>
            <a:xfrm>
              <a:off x="1131481" y="1843062"/>
              <a:ext cx="2369442" cy="878840"/>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D763A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2017</a:t>
              </a:r>
            </a:p>
          </p:txBody>
        </p:sp>
      </p:grpSp>
      <p:pic>
        <p:nvPicPr>
          <p:cNvPr id="24" name="Image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spTree>
    <p:extLst>
      <p:ext uri="{BB962C8B-B14F-4D97-AF65-F5344CB8AC3E}">
        <p14:creationId xmlns:p14="http://schemas.microsoft.com/office/powerpoint/2010/main" val="41307530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2" y="6146799"/>
            <a:ext cx="402167" cy="444352"/>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25</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chemeClr val="accent6"/>
          </a:solidFill>
        </p:spPr>
        <p:txBody>
          <a:bodyPr wrap="square" lIns="360000" tIns="432000" rIns="90000" rtlCol="0">
            <a:noAutofit/>
          </a:bodyPr>
          <a:lstStyle/>
          <a:p>
            <a:r>
              <a:rPr lang="fr-FR" sz="3000" b="1" spc="100" dirty="0" smtClean="0">
                <a:solidFill>
                  <a:schemeClr val="bg1"/>
                </a:solidFill>
              </a:rPr>
              <a:t>% de CDI dans les contrats de travail des ingénieurs</a:t>
            </a:r>
          </a:p>
          <a:p>
            <a:endParaRPr lang="fr-FR" sz="3000" b="1" spc="100" dirty="0">
              <a:solidFill>
                <a:schemeClr val="bg1"/>
              </a:solidFill>
            </a:endParaRPr>
          </a:p>
          <a:p>
            <a:r>
              <a:rPr lang="fr-FR" sz="3000" b="1" spc="100" dirty="0" smtClean="0">
                <a:solidFill>
                  <a:schemeClr val="bg1"/>
                </a:solidFill>
              </a:rPr>
              <a:t>pour les 4 </a:t>
            </a:r>
            <a:r>
              <a:rPr lang="fr-FR" sz="3000" b="1" spc="100" dirty="0">
                <a:solidFill>
                  <a:schemeClr val="bg1"/>
                </a:solidFill>
              </a:rPr>
              <a:t>promotions enquêtées en 2018 </a:t>
            </a: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grpSp>
        <p:nvGrpSpPr>
          <p:cNvPr id="10" name="Groupe 9"/>
          <p:cNvGrpSpPr/>
          <p:nvPr/>
        </p:nvGrpSpPr>
        <p:grpSpPr>
          <a:xfrm>
            <a:off x="6791374" y="3020706"/>
            <a:ext cx="2023354" cy="1400783"/>
            <a:chOff x="1361872" y="3657600"/>
            <a:chExt cx="2023354" cy="1400783"/>
          </a:xfrm>
        </p:grpSpPr>
        <p:sp>
          <p:nvSpPr>
            <p:cNvPr id="2" name="Cadre 1"/>
            <p:cNvSpPr/>
            <p:nvPr/>
          </p:nvSpPr>
          <p:spPr>
            <a:xfrm>
              <a:off x="1361872" y="3657600"/>
              <a:ext cx="2023354" cy="1400783"/>
            </a:xfrm>
            <a:prstGeom prst="frame">
              <a:avLst/>
            </a:prstGeom>
            <a:solidFill>
              <a:srgbClr val="E260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3" name="ZoneTexte 2"/>
            <p:cNvSpPr txBox="1"/>
            <p:nvPr/>
          </p:nvSpPr>
          <p:spPr>
            <a:xfrm>
              <a:off x="1624519" y="3880937"/>
              <a:ext cx="1498059" cy="954107"/>
            </a:xfrm>
            <a:prstGeom prst="rect">
              <a:avLst/>
            </a:prstGeom>
            <a:noFill/>
          </p:spPr>
          <p:txBody>
            <a:bodyPr wrap="square" rtlCol="0">
              <a:spAutoFit/>
            </a:bodyPr>
            <a:lstStyle/>
            <a:p>
              <a:pPr algn="ctr"/>
              <a:r>
                <a:rPr lang="fr-FR" sz="2800" dirty="0" smtClean="0"/>
                <a:t>CDI : 96,5 %</a:t>
              </a:r>
              <a:endParaRPr lang="fr-FR" sz="2800" dirty="0"/>
            </a:p>
          </p:txBody>
        </p:sp>
      </p:grpSp>
      <p:grpSp>
        <p:nvGrpSpPr>
          <p:cNvPr id="18" name="Groupe 17"/>
          <p:cNvGrpSpPr/>
          <p:nvPr/>
        </p:nvGrpSpPr>
        <p:grpSpPr>
          <a:xfrm>
            <a:off x="9517597" y="3020698"/>
            <a:ext cx="2023354" cy="1400783"/>
            <a:chOff x="1361872" y="3657600"/>
            <a:chExt cx="2023354" cy="1400783"/>
          </a:xfrm>
        </p:grpSpPr>
        <p:sp>
          <p:nvSpPr>
            <p:cNvPr id="19" name="Cadre 18"/>
            <p:cNvSpPr/>
            <p:nvPr/>
          </p:nvSpPr>
          <p:spPr>
            <a:xfrm>
              <a:off x="1361872" y="3657600"/>
              <a:ext cx="2023354" cy="1400783"/>
            </a:xfrm>
            <a:prstGeom prst="fram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20" name="ZoneTexte 19"/>
            <p:cNvSpPr txBox="1"/>
            <p:nvPr/>
          </p:nvSpPr>
          <p:spPr>
            <a:xfrm>
              <a:off x="1624519" y="3880937"/>
              <a:ext cx="1498059" cy="954107"/>
            </a:xfrm>
            <a:prstGeom prst="rect">
              <a:avLst/>
            </a:prstGeom>
            <a:noFill/>
          </p:spPr>
          <p:txBody>
            <a:bodyPr wrap="square" rtlCol="0">
              <a:spAutoFit/>
            </a:bodyPr>
            <a:lstStyle/>
            <a:p>
              <a:pPr algn="ctr"/>
              <a:r>
                <a:rPr lang="fr-FR" sz="2800" dirty="0" smtClean="0"/>
                <a:t>CDI : 96,5 %</a:t>
              </a:r>
              <a:endParaRPr lang="fr-FR" sz="2800" dirty="0"/>
            </a:p>
          </p:txBody>
        </p:sp>
      </p:grpSp>
      <p:grpSp>
        <p:nvGrpSpPr>
          <p:cNvPr id="21" name="Groupe 20"/>
          <p:cNvGrpSpPr/>
          <p:nvPr/>
        </p:nvGrpSpPr>
        <p:grpSpPr>
          <a:xfrm>
            <a:off x="4030748" y="3020700"/>
            <a:ext cx="2023354" cy="1400783"/>
            <a:chOff x="1361872" y="3657600"/>
            <a:chExt cx="2023354" cy="1400783"/>
          </a:xfrm>
        </p:grpSpPr>
        <p:sp>
          <p:nvSpPr>
            <p:cNvPr id="23" name="Cadre 22"/>
            <p:cNvSpPr/>
            <p:nvPr/>
          </p:nvSpPr>
          <p:spPr>
            <a:xfrm>
              <a:off x="1361872" y="3657600"/>
              <a:ext cx="2023354" cy="1400783"/>
            </a:xfrm>
            <a:prstGeom prst="frame">
              <a:avLst/>
            </a:prstGeom>
            <a:solidFill>
              <a:srgbClr val="3EDF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24" name="ZoneTexte 23"/>
            <p:cNvSpPr txBox="1"/>
            <p:nvPr/>
          </p:nvSpPr>
          <p:spPr>
            <a:xfrm>
              <a:off x="1624519" y="3880937"/>
              <a:ext cx="1498059" cy="954107"/>
            </a:xfrm>
            <a:prstGeom prst="rect">
              <a:avLst/>
            </a:prstGeom>
            <a:noFill/>
          </p:spPr>
          <p:txBody>
            <a:bodyPr wrap="square" rtlCol="0">
              <a:spAutoFit/>
            </a:bodyPr>
            <a:lstStyle/>
            <a:p>
              <a:pPr algn="ctr"/>
              <a:r>
                <a:rPr lang="fr-FR" sz="2800" dirty="0" smtClean="0"/>
                <a:t>CDI : 90,6 %</a:t>
              </a:r>
              <a:endParaRPr lang="fr-FR" sz="2800" dirty="0"/>
            </a:p>
          </p:txBody>
        </p:sp>
      </p:grpSp>
      <p:grpSp>
        <p:nvGrpSpPr>
          <p:cNvPr id="25" name="Groupe 24"/>
          <p:cNvGrpSpPr/>
          <p:nvPr/>
        </p:nvGrpSpPr>
        <p:grpSpPr>
          <a:xfrm>
            <a:off x="1304525" y="3020702"/>
            <a:ext cx="2023354" cy="1400783"/>
            <a:chOff x="1361872" y="3657600"/>
            <a:chExt cx="2023354" cy="1400783"/>
          </a:xfrm>
        </p:grpSpPr>
        <p:sp>
          <p:nvSpPr>
            <p:cNvPr id="26" name="Cadre 25"/>
            <p:cNvSpPr/>
            <p:nvPr/>
          </p:nvSpPr>
          <p:spPr>
            <a:xfrm>
              <a:off x="1361872" y="3657600"/>
              <a:ext cx="2023354" cy="1400783"/>
            </a:xfrm>
            <a:prstGeom prst="frame">
              <a:avLst/>
            </a:prstGeom>
            <a:solidFill>
              <a:srgbClr val="D763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27" name="ZoneTexte 26"/>
            <p:cNvSpPr txBox="1"/>
            <p:nvPr/>
          </p:nvSpPr>
          <p:spPr>
            <a:xfrm>
              <a:off x="1624519" y="3880937"/>
              <a:ext cx="1498059" cy="954107"/>
            </a:xfrm>
            <a:prstGeom prst="rect">
              <a:avLst/>
            </a:prstGeom>
            <a:noFill/>
          </p:spPr>
          <p:txBody>
            <a:bodyPr wrap="square" rtlCol="0">
              <a:spAutoFit/>
            </a:bodyPr>
            <a:lstStyle/>
            <a:p>
              <a:pPr algn="ctr"/>
              <a:r>
                <a:rPr lang="fr-FR" sz="2800" dirty="0" smtClean="0"/>
                <a:t>CDI : 84,4 %</a:t>
              </a:r>
              <a:endParaRPr lang="fr-FR" sz="2800" dirty="0"/>
            </a:p>
          </p:txBody>
        </p:sp>
      </p:grpSp>
      <p:grpSp>
        <p:nvGrpSpPr>
          <p:cNvPr id="34" name="Groupe 33"/>
          <p:cNvGrpSpPr/>
          <p:nvPr/>
        </p:nvGrpSpPr>
        <p:grpSpPr>
          <a:xfrm>
            <a:off x="1131481" y="1534613"/>
            <a:ext cx="10603292" cy="913044"/>
            <a:chOff x="1131481" y="1808858"/>
            <a:chExt cx="10603292" cy="913044"/>
          </a:xfrm>
        </p:grpSpPr>
        <p:sp>
          <p:nvSpPr>
            <p:cNvPr id="35" name="Forme libre 34"/>
            <p:cNvSpPr/>
            <p:nvPr/>
          </p:nvSpPr>
          <p:spPr>
            <a:xfrm>
              <a:off x="9315213" y="1823050"/>
              <a:ext cx="2419560"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chemeClr val="accent1"/>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2013  </a:t>
              </a:r>
            </a:p>
          </p:txBody>
        </p:sp>
        <p:sp>
          <p:nvSpPr>
            <p:cNvPr id="36" name="Forme libre 35"/>
            <p:cNvSpPr/>
            <p:nvPr/>
          </p:nvSpPr>
          <p:spPr>
            <a:xfrm>
              <a:off x="6592711" y="1823049"/>
              <a:ext cx="2420681"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E2605D"/>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2015</a:t>
              </a:r>
            </a:p>
          </p:txBody>
        </p:sp>
        <p:sp>
          <p:nvSpPr>
            <p:cNvPr id="37" name="Forme libre 36"/>
            <p:cNvSpPr/>
            <p:nvPr/>
          </p:nvSpPr>
          <p:spPr>
            <a:xfrm>
              <a:off x="3857704" y="1808858"/>
              <a:ext cx="2369442"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3EDFF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2016</a:t>
              </a:r>
            </a:p>
          </p:txBody>
        </p:sp>
        <p:sp>
          <p:nvSpPr>
            <p:cNvPr id="38" name="Forme libre 37"/>
            <p:cNvSpPr/>
            <p:nvPr/>
          </p:nvSpPr>
          <p:spPr>
            <a:xfrm>
              <a:off x="1131481" y="1843062"/>
              <a:ext cx="2369442" cy="878840"/>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D763A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2017</a:t>
              </a:r>
            </a:p>
          </p:txBody>
        </p:sp>
      </p:grpSp>
      <p:pic>
        <p:nvPicPr>
          <p:cNvPr id="2060" name="Picture 12" descr="RÃ©sultat de recherche d'images pour &quot;confiance&quo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42539" y="4913685"/>
            <a:ext cx="3172304" cy="19443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460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2" y="6146799"/>
            <a:ext cx="402167" cy="444352"/>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26</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chemeClr val="accent6"/>
          </a:solidFill>
        </p:spPr>
        <p:txBody>
          <a:bodyPr wrap="square" lIns="360000" tIns="432000" rIns="90000" rtlCol="0">
            <a:noAutofit/>
          </a:bodyPr>
          <a:lstStyle/>
          <a:p>
            <a:r>
              <a:rPr lang="fr-FR" sz="3000" b="1" spc="100" dirty="0" smtClean="0">
                <a:solidFill>
                  <a:schemeClr val="bg1"/>
                </a:solidFill>
              </a:rPr>
              <a:t>% de Statut Cadre chez les ingénieurs travaillant en France  </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sp>
        <p:nvSpPr>
          <p:cNvPr id="3" name="Rectangle à coins arrondis 2"/>
          <p:cNvSpPr/>
          <p:nvPr/>
        </p:nvSpPr>
        <p:spPr>
          <a:xfrm>
            <a:off x="9492953" y="3443866"/>
            <a:ext cx="2301765" cy="13032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t>Cadre : 96,4%</a:t>
            </a:r>
            <a:endParaRPr lang="fr-FR" sz="3200" dirty="0"/>
          </a:p>
        </p:txBody>
      </p:sp>
      <p:sp>
        <p:nvSpPr>
          <p:cNvPr id="16" name="Rectangle à coins arrondis 15"/>
          <p:cNvSpPr/>
          <p:nvPr/>
        </p:nvSpPr>
        <p:spPr>
          <a:xfrm>
            <a:off x="6711627" y="3459550"/>
            <a:ext cx="2301765" cy="1303283"/>
          </a:xfrm>
          <a:prstGeom prst="roundRect">
            <a:avLst/>
          </a:prstGeom>
          <a:solidFill>
            <a:srgbClr val="E260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t>Cadre : 93,1% </a:t>
            </a:r>
            <a:endParaRPr lang="fr-FR" sz="3200" dirty="0"/>
          </a:p>
        </p:txBody>
      </p:sp>
      <p:sp>
        <p:nvSpPr>
          <p:cNvPr id="17" name="Rectangle à coins arrondis 16"/>
          <p:cNvSpPr/>
          <p:nvPr/>
        </p:nvSpPr>
        <p:spPr>
          <a:xfrm>
            <a:off x="3925381" y="3459549"/>
            <a:ext cx="2301765" cy="1303283"/>
          </a:xfrm>
          <a:prstGeom prst="roundRect">
            <a:avLst/>
          </a:prstGeom>
          <a:solidFill>
            <a:srgbClr val="3EDF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t>Cadre : 94,7% </a:t>
            </a:r>
            <a:endParaRPr lang="fr-FR" sz="3200" dirty="0"/>
          </a:p>
        </p:txBody>
      </p:sp>
      <p:sp>
        <p:nvSpPr>
          <p:cNvPr id="18" name="Rectangle à coins arrondis 17"/>
          <p:cNvSpPr/>
          <p:nvPr/>
        </p:nvSpPr>
        <p:spPr>
          <a:xfrm>
            <a:off x="1165319" y="3483154"/>
            <a:ext cx="2301765" cy="1303283"/>
          </a:xfrm>
          <a:prstGeom prst="roundRect">
            <a:avLst/>
          </a:prstGeom>
          <a:solidFill>
            <a:srgbClr val="D763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t>Cadre : </a:t>
            </a:r>
          </a:p>
          <a:p>
            <a:pPr algn="ctr"/>
            <a:r>
              <a:rPr lang="fr-FR" sz="3200" dirty="0" smtClean="0"/>
              <a:t>94,4 %</a:t>
            </a:r>
            <a:endParaRPr lang="fr-FR" sz="3200" dirty="0"/>
          </a:p>
        </p:txBody>
      </p:sp>
      <p:grpSp>
        <p:nvGrpSpPr>
          <p:cNvPr id="19" name="Groupe 18"/>
          <p:cNvGrpSpPr/>
          <p:nvPr/>
        </p:nvGrpSpPr>
        <p:grpSpPr>
          <a:xfrm>
            <a:off x="1131481" y="1909124"/>
            <a:ext cx="10603292" cy="913044"/>
            <a:chOff x="1131481" y="1808858"/>
            <a:chExt cx="10603292" cy="913044"/>
          </a:xfrm>
        </p:grpSpPr>
        <p:sp>
          <p:nvSpPr>
            <p:cNvPr id="20" name="Forme libre 19"/>
            <p:cNvSpPr/>
            <p:nvPr/>
          </p:nvSpPr>
          <p:spPr>
            <a:xfrm>
              <a:off x="9315213" y="1823050"/>
              <a:ext cx="2419560"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chemeClr val="accent1"/>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2013  </a:t>
              </a:r>
            </a:p>
          </p:txBody>
        </p:sp>
        <p:sp>
          <p:nvSpPr>
            <p:cNvPr id="21" name="Forme libre 20"/>
            <p:cNvSpPr/>
            <p:nvPr/>
          </p:nvSpPr>
          <p:spPr>
            <a:xfrm>
              <a:off x="6592711" y="1823049"/>
              <a:ext cx="2420681"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E2605D"/>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2015</a:t>
              </a:r>
            </a:p>
          </p:txBody>
        </p:sp>
        <p:sp>
          <p:nvSpPr>
            <p:cNvPr id="22" name="Forme libre 21"/>
            <p:cNvSpPr/>
            <p:nvPr/>
          </p:nvSpPr>
          <p:spPr>
            <a:xfrm>
              <a:off x="3857704" y="1808858"/>
              <a:ext cx="2369442"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3EDFF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2016</a:t>
              </a:r>
            </a:p>
          </p:txBody>
        </p:sp>
        <p:sp>
          <p:nvSpPr>
            <p:cNvPr id="23" name="Forme libre 22"/>
            <p:cNvSpPr/>
            <p:nvPr/>
          </p:nvSpPr>
          <p:spPr>
            <a:xfrm>
              <a:off x="1131481" y="1843062"/>
              <a:ext cx="2369442" cy="878840"/>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D763A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2017</a:t>
              </a:r>
            </a:p>
          </p:txBody>
        </p:sp>
      </p:grpSp>
      <p:pic>
        <p:nvPicPr>
          <p:cNvPr id="2050" name="Picture 2" descr="RÃ©sultat de recherche d'images pour &quot;statut cadre&quo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42425" y="5040518"/>
            <a:ext cx="1905000" cy="1809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2663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2" y="6146799"/>
            <a:ext cx="402167"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27</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chemeClr val="accent6"/>
          </a:solidFill>
        </p:spPr>
        <p:txBody>
          <a:bodyPr wrap="square" lIns="360000" tIns="432000" rIns="90000" rtlCol="0">
            <a:noAutofit/>
          </a:bodyPr>
          <a:lstStyle/>
          <a:p>
            <a:r>
              <a:rPr lang="fr-FR" sz="3000" b="1" spc="100" dirty="0">
                <a:solidFill>
                  <a:schemeClr val="bg1"/>
                </a:solidFill>
              </a:rPr>
              <a:t>Salaire moyen brut annuel France hors primes </a:t>
            </a: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sp>
        <p:nvSpPr>
          <p:cNvPr id="4" name="Larme 3"/>
          <p:cNvSpPr/>
          <p:nvPr/>
        </p:nvSpPr>
        <p:spPr>
          <a:xfrm>
            <a:off x="9535834" y="3403416"/>
            <a:ext cx="2054534" cy="1923392"/>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t>38 890 €</a:t>
            </a:r>
            <a:endParaRPr lang="fr-FR" sz="2800" dirty="0"/>
          </a:p>
        </p:txBody>
      </p:sp>
      <p:sp>
        <p:nvSpPr>
          <p:cNvPr id="18" name="Larme 17"/>
          <p:cNvSpPr/>
          <p:nvPr/>
        </p:nvSpPr>
        <p:spPr>
          <a:xfrm>
            <a:off x="6761701" y="3403415"/>
            <a:ext cx="2082700" cy="1923393"/>
          </a:xfrm>
          <a:prstGeom prst="teardrop">
            <a:avLst/>
          </a:prstGeom>
          <a:solidFill>
            <a:srgbClr val="E260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t>36 568 €</a:t>
            </a:r>
            <a:endParaRPr lang="fr-FR" sz="2800" dirty="0"/>
          </a:p>
        </p:txBody>
      </p:sp>
      <p:sp>
        <p:nvSpPr>
          <p:cNvPr id="19" name="Larme 18"/>
          <p:cNvSpPr/>
          <p:nvPr/>
        </p:nvSpPr>
        <p:spPr>
          <a:xfrm>
            <a:off x="4014582" y="3400318"/>
            <a:ext cx="2055686" cy="1923392"/>
          </a:xfrm>
          <a:prstGeom prst="teardrop">
            <a:avLst/>
          </a:prstGeom>
          <a:solidFill>
            <a:srgbClr val="3EDF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t>33 960 €</a:t>
            </a:r>
            <a:endParaRPr lang="fr-FR" sz="2800" dirty="0"/>
          </a:p>
        </p:txBody>
      </p:sp>
      <p:sp>
        <p:nvSpPr>
          <p:cNvPr id="20" name="Larme 19"/>
          <p:cNvSpPr/>
          <p:nvPr/>
        </p:nvSpPr>
        <p:spPr>
          <a:xfrm>
            <a:off x="1290537" y="3385715"/>
            <a:ext cx="2032612" cy="1923392"/>
          </a:xfrm>
          <a:prstGeom prst="teardrop">
            <a:avLst/>
          </a:prstGeom>
          <a:solidFill>
            <a:srgbClr val="D763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t>33 204 €</a:t>
            </a:r>
            <a:endParaRPr lang="fr-FR" sz="2800" dirty="0"/>
          </a:p>
        </p:txBody>
      </p:sp>
      <p:pic>
        <p:nvPicPr>
          <p:cNvPr id="2" name="Image 1"/>
          <p:cNvPicPr>
            <a:picLocks noChangeAspect="1"/>
          </p:cNvPicPr>
          <p:nvPr/>
        </p:nvPicPr>
        <p:blipFill>
          <a:blip r:embed="rId6"/>
          <a:stretch>
            <a:fillRect/>
          </a:stretch>
        </p:blipFill>
        <p:spPr>
          <a:xfrm>
            <a:off x="4850783" y="5334000"/>
            <a:ext cx="2752725" cy="1524000"/>
          </a:xfrm>
          <a:prstGeom prst="rect">
            <a:avLst/>
          </a:prstGeom>
        </p:spPr>
      </p:pic>
      <p:grpSp>
        <p:nvGrpSpPr>
          <p:cNvPr id="17" name="Groupe 16"/>
          <p:cNvGrpSpPr/>
          <p:nvPr/>
        </p:nvGrpSpPr>
        <p:grpSpPr>
          <a:xfrm>
            <a:off x="1131481" y="1909124"/>
            <a:ext cx="10603292" cy="913044"/>
            <a:chOff x="1131481" y="1808858"/>
            <a:chExt cx="10603292" cy="913044"/>
          </a:xfrm>
        </p:grpSpPr>
        <p:sp>
          <p:nvSpPr>
            <p:cNvPr id="21" name="Forme libre 20"/>
            <p:cNvSpPr/>
            <p:nvPr/>
          </p:nvSpPr>
          <p:spPr>
            <a:xfrm>
              <a:off x="9315213" y="1823050"/>
              <a:ext cx="2419560"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chemeClr val="accent1"/>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2013  </a:t>
              </a:r>
            </a:p>
          </p:txBody>
        </p:sp>
        <p:sp>
          <p:nvSpPr>
            <p:cNvPr id="22" name="Forme libre 21"/>
            <p:cNvSpPr/>
            <p:nvPr/>
          </p:nvSpPr>
          <p:spPr>
            <a:xfrm>
              <a:off x="6592711" y="1823049"/>
              <a:ext cx="2420681"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E2605D"/>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2015</a:t>
              </a:r>
            </a:p>
          </p:txBody>
        </p:sp>
        <p:sp>
          <p:nvSpPr>
            <p:cNvPr id="23" name="Forme libre 22"/>
            <p:cNvSpPr/>
            <p:nvPr/>
          </p:nvSpPr>
          <p:spPr>
            <a:xfrm>
              <a:off x="3857704" y="1808858"/>
              <a:ext cx="2369442" cy="873755"/>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3EDFF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2016</a:t>
              </a:r>
            </a:p>
          </p:txBody>
        </p:sp>
        <p:sp>
          <p:nvSpPr>
            <p:cNvPr id="24" name="Forme libre 23"/>
            <p:cNvSpPr/>
            <p:nvPr/>
          </p:nvSpPr>
          <p:spPr>
            <a:xfrm>
              <a:off x="1131481" y="1843062"/>
              <a:ext cx="2369442" cy="878840"/>
            </a:xfrm>
            <a:custGeom>
              <a:avLst/>
              <a:gdLst>
                <a:gd name="connsiteX0" fmla="*/ 0 w 2369442"/>
                <a:gd name="connsiteY0" fmla="*/ 0 h 873755"/>
                <a:gd name="connsiteX1" fmla="*/ 2369442 w 2369442"/>
                <a:gd name="connsiteY1" fmla="*/ 0 h 873755"/>
                <a:gd name="connsiteX2" fmla="*/ 2369442 w 2369442"/>
                <a:gd name="connsiteY2" fmla="*/ 873755 h 873755"/>
                <a:gd name="connsiteX3" fmla="*/ 0 w 2369442"/>
                <a:gd name="connsiteY3" fmla="*/ 873755 h 873755"/>
                <a:gd name="connsiteX4" fmla="*/ 0 w 2369442"/>
                <a:gd name="connsiteY4" fmla="*/ 0 h 873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9442" h="873755">
                  <a:moveTo>
                    <a:pt x="0" y="0"/>
                  </a:moveTo>
                  <a:lnTo>
                    <a:pt x="2369442" y="0"/>
                  </a:lnTo>
                  <a:lnTo>
                    <a:pt x="2369442" y="873755"/>
                  </a:lnTo>
                  <a:lnTo>
                    <a:pt x="0" y="873755"/>
                  </a:lnTo>
                  <a:lnTo>
                    <a:pt x="0" y="0"/>
                  </a:lnTo>
                  <a:close/>
                </a:path>
              </a:pathLst>
            </a:custGeom>
            <a:solidFill>
              <a:srgbClr val="D763A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fr-FR" sz="2800" kern="1200" dirty="0" smtClean="0"/>
                <a:t>Promo 2017</a:t>
              </a:r>
            </a:p>
          </p:txBody>
        </p:sp>
      </p:grpSp>
    </p:spTree>
    <p:extLst>
      <p:ext uri="{BB962C8B-B14F-4D97-AF65-F5344CB8AC3E}">
        <p14:creationId xmlns:p14="http://schemas.microsoft.com/office/powerpoint/2010/main" val="19830944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858000" y="0"/>
            <a:ext cx="5334000" cy="6858000"/>
          </a:xfrm>
          <a:prstGeom prst="rect">
            <a:avLst/>
          </a:prstGeom>
          <a:solidFill>
            <a:srgbClr val="286AA6"/>
          </a:solidFill>
          <a:ln>
            <a:solidFill>
              <a:srgbClr val="E260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p:cNvSpPr txBox="1"/>
          <p:nvPr/>
        </p:nvSpPr>
        <p:spPr>
          <a:xfrm>
            <a:off x="372533" y="6146799"/>
            <a:ext cx="347134" cy="347133"/>
          </a:xfrm>
          <a:prstGeom prst="rect">
            <a:avLst/>
          </a:prstGeom>
          <a:noFill/>
          <a:ln>
            <a:solidFill>
              <a:schemeClr val="bg1"/>
            </a:solidFill>
          </a:ln>
        </p:spPr>
        <p:txBody>
          <a:bodyPr wrap="square" rtlCol="0" anchor="ctr" anchorCtr="0">
            <a:noAutofit/>
          </a:bodyPr>
          <a:lstStyle/>
          <a:p>
            <a:pPr algn="ctr"/>
            <a:r>
              <a:rPr lang="fr-FR" sz="1300" dirty="0" smtClean="0">
                <a:solidFill>
                  <a:schemeClr val="bg1"/>
                </a:solidFill>
              </a:rPr>
              <a:t>5</a:t>
            </a:r>
            <a:endParaRPr lang="fr-FR" sz="1300" dirty="0">
              <a:solidFill>
                <a:schemeClr val="bg1"/>
              </a:solidFill>
            </a:endParaRPr>
          </a:p>
        </p:txBody>
      </p:sp>
      <p:sp>
        <p:nvSpPr>
          <p:cNvPr id="8" name="ZoneTexte 7"/>
          <p:cNvSpPr txBox="1"/>
          <p:nvPr/>
        </p:nvSpPr>
        <p:spPr>
          <a:xfrm>
            <a:off x="7128933" y="2423746"/>
            <a:ext cx="4954849" cy="2041585"/>
          </a:xfrm>
          <a:prstGeom prst="rect">
            <a:avLst/>
          </a:prstGeom>
          <a:noFill/>
        </p:spPr>
        <p:txBody>
          <a:bodyPr wrap="square" rtlCol="0">
            <a:spAutoFit/>
          </a:bodyPr>
          <a:lstStyle/>
          <a:p>
            <a:pPr>
              <a:lnSpc>
                <a:spcPts val="3800"/>
              </a:lnSpc>
            </a:pPr>
            <a:r>
              <a:rPr lang="fr-FR" sz="3000" b="1" spc="100" dirty="0" smtClean="0">
                <a:solidFill>
                  <a:schemeClr val="bg1"/>
                </a:solidFill>
              </a:rPr>
              <a:t>Karine UDRY</a:t>
            </a:r>
          </a:p>
          <a:p>
            <a:pPr>
              <a:lnSpc>
                <a:spcPts val="3800"/>
              </a:lnSpc>
            </a:pPr>
            <a:r>
              <a:rPr lang="fr-FR" sz="3000" b="1" spc="100" dirty="0" smtClean="0">
                <a:solidFill>
                  <a:schemeClr val="bg1"/>
                </a:solidFill>
              </a:rPr>
              <a:t>Observatoire des métiers</a:t>
            </a:r>
            <a:endParaRPr lang="fr-FR" sz="3000" b="1" spc="100" dirty="0">
              <a:solidFill>
                <a:schemeClr val="bg1"/>
              </a:solidFill>
            </a:endParaRPr>
          </a:p>
          <a:p>
            <a:pPr>
              <a:lnSpc>
                <a:spcPts val="3800"/>
              </a:lnSpc>
            </a:pPr>
            <a:r>
              <a:rPr lang="fr-FR" sz="3000" b="1" spc="100" dirty="0" smtClean="0">
                <a:solidFill>
                  <a:schemeClr val="bg1"/>
                </a:solidFill>
              </a:rPr>
              <a:t>T018 </a:t>
            </a:r>
          </a:p>
          <a:p>
            <a:pPr>
              <a:lnSpc>
                <a:spcPts val="3800"/>
              </a:lnSpc>
            </a:pPr>
            <a:r>
              <a:rPr lang="fr-FR" sz="3000" b="1" spc="100" dirty="0" smtClean="0">
                <a:solidFill>
                  <a:schemeClr val="bg1"/>
                </a:solidFill>
              </a:rPr>
              <a:t>Karine.udry@yncrea.fr </a:t>
            </a:r>
            <a:endParaRPr lang="fr-FR" sz="3000" spc="100" dirty="0">
              <a:solidFill>
                <a:schemeClr val="bg1"/>
              </a:solidFill>
            </a:endParaRPr>
          </a:p>
        </p:txBody>
      </p:sp>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91795" y="5668958"/>
            <a:ext cx="2654672" cy="955682"/>
          </a:xfrm>
          <a:prstGeom prst="rect">
            <a:avLst/>
          </a:prstGeom>
        </p:spPr>
      </p:pic>
      <p:sp>
        <p:nvSpPr>
          <p:cNvPr id="2" name="AutoShape 2" descr="RÃ©sultat de recherche d'images pour &quot;observation&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 name="Image 2"/>
          <p:cNvPicPr>
            <a:picLocks noChangeAspect="1"/>
          </p:cNvPicPr>
          <p:nvPr/>
        </p:nvPicPr>
        <p:blipFill>
          <a:blip r:embed="rId4"/>
          <a:stretch>
            <a:fillRect/>
          </a:stretch>
        </p:blipFill>
        <p:spPr>
          <a:xfrm>
            <a:off x="1717960" y="1715560"/>
            <a:ext cx="3965731" cy="4655423"/>
          </a:xfrm>
          <a:prstGeom prst="rect">
            <a:avLst/>
          </a:prstGeom>
        </p:spPr>
      </p:pic>
    </p:spTree>
    <p:extLst>
      <p:ext uri="{BB962C8B-B14F-4D97-AF65-F5344CB8AC3E}">
        <p14:creationId xmlns:p14="http://schemas.microsoft.com/office/powerpoint/2010/main" val="3187599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72533" y="6146799"/>
            <a:ext cx="347134"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6</a:t>
            </a:r>
            <a:endParaRPr lang="fr-FR" sz="1300" dirty="0">
              <a:solidFill>
                <a:srgbClr val="E2605D"/>
              </a:solidFill>
            </a:endParaRPr>
          </a:p>
        </p:txBody>
      </p:sp>
      <p:sp>
        <p:nvSpPr>
          <p:cNvPr id="5" name="ZoneTexte 4"/>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Activité des promotions sortantes HEI (1)</a:t>
            </a:r>
            <a:endParaRPr lang="fr-FR" sz="3000" b="1" spc="100" dirty="0">
              <a:solidFill>
                <a:schemeClr val="bg1"/>
              </a:solidFill>
            </a:endParaRP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1" name="Imag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graphicFrame>
        <p:nvGraphicFramePr>
          <p:cNvPr id="18" name="Graphique 17"/>
          <p:cNvGraphicFramePr/>
          <p:nvPr>
            <p:extLst>
              <p:ext uri="{D42A27DB-BD31-4B8C-83A1-F6EECF244321}">
                <p14:modId xmlns:p14="http://schemas.microsoft.com/office/powerpoint/2010/main" val="3267454988"/>
              </p:ext>
            </p:extLst>
          </p:nvPr>
        </p:nvGraphicFramePr>
        <p:xfrm>
          <a:off x="159657" y="1422400"/>
          <a:ext cx="11801922" cy="5297714"/>
        </p:xfrm>
        <a:graphic>
          <a:graphicData uri="http://schemas.openxmlformats.org/drawingml/2006/chart">
            <c:chart xmlns:c="http://schemas.openxmlformats.org/drawingml/2006/chart" xmlns:r="http://schemas.openxmlformats.org/officeDocument/2006/relationships" r:id="rId6"/>
          </a:graphicData>
        </a:graphic>
      </p:graphicFrame>
      <p:sp>
        <p:nvSpPr>
          <p:cNvPr id="2" name="ZoneTexte 1"/>
          <p:cNvSpPr txBox="1"/>
          <p:nvPr/>
        </p:nvSpPr>
        <p:spPr>
          <a:xfrm>
            <a:off x="4962144" y="1035735"/>
            <a:ext cx="804672" cy="646331"/>
          </a:xfrm>
          <a:prstGeom prst="rect">
            <a:avLst/>
          </a:prstGeom>
          <a:solidFill>
            <a:srgbClr val="7030A0"/>
          </a:solidFill>
        </p:spPr>
        <p:txBody>
          <a:bodyPr wrap="square" rtlCol="0">
            <a:spAutoFit/>
          </a:bodyPr>
          <a:lstStyle/>
          <a:p>
            <a:pPr algn="ctr"/>
            <a:r>
              <a:rPr lang="fr-FR" dirty="0" smtClean="0">
                <a:solidFill>
                  <a:schemeClr val="bg1"/>
                </a:solidFill>
              </a:rPr>
              <a:t>CGE 71,9%</a:t>
            </a:r>
            <a:endParaRPr lang="fr-FR" dirty="0">
              <a:solidFill>
                <a:schemeClr val="bg1"/>
              </a:solidFill>
            </a:endParaRPr>
          </a:p>
        </p:txBody>
      </p:sp>
      <p:sp>
        <p:nvSpPr>
          <p:cNvPr id="9" name="ZoneTexte 8"/>
          <p:cNvSpPr txBox="1"/>
          <p:nvPr/>
        </p:nvSpPr>
        <p:spPr>
          <a:xfrm>
            <a:off x="10483477" y="4048072"/>
            <a:ext cx="718293" cy="646331"/>
          </a:xfrm>
          <a:prstGeom prst="rect">
            <a:avLst/>
          </a:prstGeom>
          <a:solidFill>
            <a:srgbClr val="7030A0"/>
          </a:solidFill>
        </p:spPr>
        <p:txBody>
          <a:bodyPr wrap="square" rtlCol="0">
            <a:spAutoFit/>
          </a:bodyPr>
          <a:lstStyle/>
          <a:p>
            <a:pPr algn="ctr"/>
            <a:r>
              <a:rPr lang="fr-FR" dirty="0" smtClean="0">
                <a:solidFill>
                  <a:schemeClr val="bg1"/>
                </a:solidFill>
              </a:rPr>
              <a:t>CGE </a:t>
            </a:r>
          </a:p>
          <a:p>
            <a:pPr algn="ctr"/>
            <a:r>
              <a:rPr lang="fr-FR" dirty="0" smtClean="0">
                <a:solidFill>
                  <a:schemeClr val="bg1"/>
                </a:solidFill>
              </a:rPr>
              <a:t>3,2 %</a:t>
            </a:r>
            <a:endParaRPr lang="fr-FR" dirty="0">
              <a:solidFill>
                <a:schemeClr val="bg1"/>
              </a:solidFill>
            </a:endParaRPr>
          </a:p>
        </p:txBody>
      </p:sp>
    </p:spTree>
    <p:extLst>
      <p:ext uri="{BB962C8B-B14F-4D97-AF65-F5344CB8AC3E}">
        <p14:creationId xmlns:p14="http://schemas.microsoft.com/office/powerpoint/2010/main" val="215021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72533" y="6146799"/>
            <a:ext cx="347134"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6</a:t>
            </a:r>
            <a:endParaRPr lang="fr-FR" sz="1300" dirty="0">
              <a:solidFill>
                <a:srgbClr val="E2605D"/>
              </a:solidFill>
            </a:endParaRPr>
          </a:p>
        </p:txBody>
      </p:sp>
      <p:sp>
        <p:nvSpPr>
          <p:cNvPr id="5" name="ZoneTexte 4"/>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Activité des promotions sortantes HEI (2)</a:t>
            </a:r>
            <a:endParaRPr lang="fr-FR" sz="3000" b="1" spc="100" dirty="0">
              <a:solidFill>
                <a:schemeClr val="bg1"/>
              </a:solidFill>
            </a:endParaRP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1" name="Imag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graphicFrame>
        <p:nvGraphicFramePr>
          <p:cNvPr id="18" name="Graphique 17"/>
          <p:cNvGraphicFramePr/>
          <p:nvPr>
            <p:extLst>
              <p:ext uri="{D42A27DB-BD31-4B8C-83A1-F6EECF244321}">
                <p14:modId xmlns:p14="http://schemas.microsoft.com/office/powerpoint/2010/main" val="2761823041"/>
              </p:ext>
            </p:extLst>
          </p:nvPr>
        </p:nvGraphicFramePr>
        <p:xfrm>
          <a:off x="159657" y="1422400"/>
          <a:ext cx="11801922" cy="5297714"/>
        </p:xfrm>
        <a:graphic>
          <a:graphicData uri="http://schemas.openxmlformats.org/drawingml/2006/chart">
            <c:chart xmlns:c="http://schemas.openxmlformats.org/drawingml/2006/chart" xmlns:r="http://schemas.openxmlformats.org/officeDocument/2006/relationships" r:id="rId6"/>
          </a:graphicData>
        </a:graphic>
      </p:graphicFrame>
      <p:sp>
        <p:nvSpPr>
          <p:cNvPr id="2" name="ZoneTexte 1"/>
          <p:cNvSpPr txBox="1"/>
          <p:nvPr/>
        </p:nvSpPr>
        <p:spPr>
          <a:xfrm>
            <a:off x="3572256" y="2529426"/>
            <a:ext cx="816864" cy="646331"/>
          </a:xfrm>
          <a:prstGeom prst="rect">
            <a:avLst/>
          </a:prstGeom>
          <a:solidFill>
            <a:srgbClr val="7030A0"/>
          </a:solidFill>
        </p:spPr>
        <p:txBody>
          <a:bodyPr wrap="square" rtlCol="0">
            <a:spAutoFit/>
          </a:bodyPr>
          <a:lstStyle/>
          <a:p>
            <a:pPr algn="ctr"/>
            <a:r>
              <a:rPr lang="fr-FR" dirty="0" smtClean="0">
                <a:solidFill>
                  <a:schemeClr val="bg1"/>
                </a:solidFill>
              </a:rPr>
              <a:t>CGE  </a:t>
            </a:r>
          </a:p>
          <a:p>
            <a:pPr algn="ctr"/>
            <a:r>
              <a:rPr lang="fr-FR" dirty="0" smtClean="0">
                <a:solidFill>
                  <a:schemeClr val="bg1"/>
                </a:solidFill>
              </a:rPr>
              <a:t>8,3 %</a:t>
            </a:r>
            <a:endParaRPr lang="fr-FR" dirty="0">
              <a:solidFill>
                <a:schemeClr val="bg1"/>
              </a:solidFill>
            </a:endParaRPr>
          </a:p>
        </p:txBody>
      </p:sp>
      <p:sp>
        <p:nvSpPr>
          <p:cNvPr id="9" name="ZoneTexte 8"/>
          <p:cNvSpPr txBox="1"/>
          <p:nvPr/>
        </p:nvSpPr>
        <p:spPr>
          <a:xfrm>
            <a:off x="7120128" y="3228760"/>
            <a:ext cx="804672" cy="646331"/>
          </a:xfrm>
          <a:prstGeom prst="rect">
            <a:avLst/>
          </a:prstGeom>
          <a:solidFill>
            <a:srgbClr val="7030A0"/>
          </a:solidFill>
        </p:spPr>
        <p:txBody>
          <a:bodyPr wrap="square" rtlCol="0">
            <a:spAutoFit/>
          </a:bodyPr>
          <a:lstStyle/>
          <a:p>
            <a:pPr algn="ctr"/>
            <a:r>
              <a:rPr lang="fr-FR" dirty="0" smtClean="0">
                <a:solidFill>
                  <a:schemeClr val="bg1"/>
                </a:solidFill>
              </a:rPr>
              <a:t>CGE   </a:t>
            </a:r>
          </a:p>
          <a:p>
            <a:pPr algn="ctr"/>
            <a:r>
              <a:rPr lang="fr-FR" dirty="0" smtClean="0">
                <a:solidFill>
                  <a:schemeClr val="bg1"/>
                </a:solidFill>
              </a:rPr>
              <a:t>8 %</a:t>
            </a:r>
            <a:endParaRPr lang="fr-FR" dirty="0">
              <a:solidFill>
                <a:schemeClr val="bg1"/>
              </a:solidFill>
            </a:endParaRPr>
          </a:p>
        </p:txBody>
      </p:sp>
      <p:sp>
        <p:nvSpPr>
          <p:cNvPr id="10" name="ZoneTexte 9"/>
          <p:cNvSpPr txBox="1"/>
          <p:nvPr/>
        </p:nvSpPr>
        <p:spPr>
          <a:xfrm>
            <a:off x="10727266" y="4265086"/>
            <a:ext cx="877824" cy="646331"/>
          </a:xfrm>
          <a:prstGeom prst="rect">
            <a:avLst/>
          </a:prstGeom>
          <a:solidFill>
            <a:srgbClr val="7030A0"/>
          </a:solidFill>
        </p:spPr>
        <p:txBody>
          <a:bodyPr wrap="square" rtlCol="0">
            <a:spAutoFit/>
          </a:bodyPr>
          <a:lstStyle/>
          <a:p>
            <a:pPr algn="ctr"/>
            <a:r>
              <a:rPr lang="fr-FR" dirty="0" smtClean="0">
                <a:solidFill>
                  <a:schemeClr val="bg1"/>
                </a:solidFill>
              </a:rPr>
              <a:t>CGE </a:t>
            </a:r>
          </a:p>
          <a:p>
            <a:pPr algn="ctr"/>
            <a:r>
              <a:rPr lang="fr-FR" dirty="0" smtClean="0">
                <a:solidFill>
                  <a:schemeClr val="bg1"/>
                </a:solidFill>
              </a:rPr>
              <a:t> 6,5%</a:t>
            </a:r>
            <a:endParaRPr lang="fr-FR" dirty="0">
              <a:solidFill>
                <a:schemeClr val="bg1"/>
              </a:solidFill>
            </a:endParaRPr>
          </a:p>
        </p:txBody>
      </p:sp>
    </p:spTree>
    <p:extLst>
      <p:ext uri="{BB962C8B-B14F-4D97-AF65-F5344CB8AC3E}">
        <p14:creationId xmlns:p14="http://schemas.microsoft.com/office/powerpoint/2010/main" val="393531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72533" y="6146799"/>
            <a:ext cx="347134"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6</a:t>
            </a:r>
            <a:endParaRPr lang="fr-FR" sz="1300" dirty="0">
              <a:solidFill>
                <a:srgbClr val="E2605D"/>
              </a:solidFill>
            </a:endParaRPr>
          </a:p>
        </p:txBody>
      </p:sp>
      <p:sp>
        <p:nvSpPr>
          <p:cNvPr id="5" name="ZoneTexte 4"/>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Activité des promotions sortantes (3)</a:t>
            </a:r>
            <a:endParaRPr lang="fr-FR" sz="3000" b="1" spc="100" dirty="0">
              <a:solidFill>
                <a:schemeClr val="bg1"/>
              </a:solidFill>
            </a:endParaRP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1" name="Imag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graphicFrame>
        <p:nvGraphicFramePr>
          <p:cNvPr id="18" name="Graphique 17"/>
          <p:cNvGraphicFramePr/>
          <p:nvPr>
            <p:extLst>
              <p:ext uri="{D42A27DB-BD31-4B8C-83A1-F6EECF244321}">
                <p14:modId xmlns:p14="http://schemas.microsoft.com/office/powerpoint/2010/main" val="3994409425"/>
              </p:ext>
            </p:extLst>
          </p:nvPr>
        </p:nvGraphicFramePr>
        <p:xfrm>
          <a:off x="159657" y="1422400"/>
          <a:ext cx="11801922" cy="5297714"/>
        </p:xfrm>
        <a:graphic>
          <a:graphicData uri="http://schemas.openxmlformats.org/drawingml/2006/chart">
            <c:chart xmlns:c="http://schemas.openxmlformats.org/drawingml/2006/chart" xmlns:r="http://schemas.openxmlformats.org/officeDocument/2006/relationships" r:id="rId6"/>
          </a:graphicData>
        </a:graphic>
      </p:graphicFrame>
      <p:sp>
        <p:nvSpPr>
          <p:cNvPr id="9" name="ZoneTexte 8"/>
          <p:cNvSpPr txBox="1"/>
          <p:nvPr/>
        </p:nvSpPr>
        <p:spPr>
          <a:xfrm>
            <a:off x="1346595" y="1897924"/>
            <a:ext cx="2898743" cy="2308324"/>
          </a:xfrm>
          <a:prstGeom prst="rect">
            <a:avLst/>
          </a:prstGeom>
          <a:solidFill>
            <a:schemeClr val="accent4"/>
          </a:solidFill>
        </p:spPr>
        <p:txBody>
          <a:bodyPr wrap="square" rtlCol="0">
            <a:spAutoFit/>
          </a:bodyPr>
          <a:lstStyle/>
          <a:p>
            <a:r>
              <a:rPr lang="fr-FR" dirty="0" smtClean="0"/>
              <a:t>Changement de modalités pour la création d’entreprise dans l’enquête 2018 : si un créateur est également en activité professionnelle, l’activité prime (1 personne en activité qui s’est déclarée en création également …)</a:t>
            </a:r>
            <a:endParaRPr lang="fr-FR" dirty="0"/>
          </a:p>
        </p:txBody>
      </p:sp>
      <p:sp>
        <p:nvSpPr>
          <p:cNvPr id="10" name="ZoneTexte 9"/>
          <p:cNvSpPr txBox="1"/>
          <p:nvPr/>
        </p:nvSpPr>
        <p:spPr>
          <a:xfrm>
            <a:off x="4901184" y="4206248"/>
            <a:ext cx="731520" cy="646331"/>
          </a:xfrm>
          <a:prstGeom prst="rect">
            <a:avLst/>
          </a:prstGeom>
          <a:solidFill>
            <a:srgbClr val="7030A0"/>
          </a:solidFill>
        </p:spPr>
        <p:txBody>
          <a:bodyPr wrap="square" rtlCol="0">
            <a:spAutoFit/>
          </a:bodyPr>
          <a:lstStyle/>
          <a:p>
            <a:pPr algn="ctr"/>
            <a:r>
              <a:rPr lang="fr-FR" dirty="0" smtClean="0">
                <a:solidFill>
                  <a:schemeClr val="bg1"/>
                </a:solidFill>
              </a:rPr>
              <a:t>CGE </a:t>
            </a:r>
          </a:p>
          <a:p>
            <a:pPr algn="ctr"/>
            <a:r>
              <a:rPr lang="fr-FR" dirty="0" smtClean="0">
                <a:solidFill>
                  <a:schemeClr val="bg1"/>
                </a:solidFill>
              </a:rPr>
              <a:t>2,3%</a:t>
            </a:r>
            <a:endParaRPr lang="fr-FR" dirty="0">
              <a:solidFill>
                <a:schemeClr val="bg1"/>
              </a:solidFill>
            </a:endParaRPr>
          </a:p>
        </p:txBody>
      </p:sp>
      <p:sp>
        <p:nvSpPr>
          <p:cNvPr id="12" name="ZoneTexte 11"/>
          <p:cNvSpPr txBox="1"/>
          <p:nvPr/>
        </p:nvSpPr>
        <p:spPr>
          <a:xfrm>
            <a:off x="10427480" y="1230468"/>
            <a:ext cx="752296" cy="646331"/>
          </a:xfrm>
          <a:prstGeom prst="rect">
            <a:avLst/>
          </a:prstGeom>
          <a:solidFill>
            <a:srgbClr val="7030A0"/>
          </a:solidFill>
        </p:spPr>
        <p:txBody>
          <a:bodyPr wrap="square" rtlCol="0">
            <a:spAutoFit/>
          </a:bodyPr>
          <a:lstStyle/>
          <a:p>
            <a:pPr algn="ctr"/>
            <a:r>
              <a:rPr lang="fr-FR" dirty="0" smtClean="0">
                <a:solidFill>
                  <a:schemeClr val="bg1"/>
                </a:solidFill>
              </a:rPr>
              <a:t>CGE </a:t>
            </a:r>
          </a:p>
          <a:p>
            <a:pPr algn="ctr"/>
            <a:r>
              <a:rPr lang="fr-FR" dirty="0" smtClean="0">
                <a:solidFill>
                  <a:schemeClr val="bg1"/>
                </a:solidFill>
              </a:rPr>
              <a:t> 2,1%</a:t>
            </a:r>
            <a:endParaRPr lang="fr-FR" dirty="0">
              <a:solidFill>
                <a:schemeClr val="bg1"/>
              </a:solidFill>
            </a:endParaRPr>
          </a:p>
        </p:txBody>
      </p:sp>
    </p:spTree>
    <p:extLst>
      <p:ext uri="{BB962C8B-B14F-4D97-AF65-F5344CB8AC3E}">
        <p14:creationId xmlns:p14="http://schemas.microsoft.com/office/powerpoint/2010/main" val="355766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72533" y="6146799"/>
            <a:ext cx="347134"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9</a:t>
            </a:r>
            <a:endParaRPr lang="fr-FR" sz="1300" dirty="0">
              <a:solidFill>
                <a:srgbClr val="E2605D"/>
              </a:solidFill>
            </a:endParaRPr>
          </a:p>
        </p:txBody>
      </p:sp>
      <p:sp>
        <p:nvSpPr>
          <p:cNvPr id="5" name="ZoneTexte 4"/>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Période et durée de recherche d’emploi  </a:t>
            </a:r>
            <a:endParaRPr lang="fr-FR" sz="3000" b="1" spc="100" dirty="0">
              <a:solidFill>
                <a:schemeClr val="bg1"/>
              </a:solidFill>
            </a:endParaRP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graphicFrame>
        <p:nvGraphicFramePr>
          <p:cNvPr id="2" name="Tableau 1"/>
          <p:cNvGraphicFramePr>
            <a:graphicFrameLocks noGrp="1"/>
          </p:cNvGraphicFramePr>
          <p:nvPr>
            <p:extLst>
              <p:ext uri="{D42A27DB-BD31-4B8C-83A1-F6EECF244321}">
                <p14:modId xmlns:p14="http://schemas.microsoft.com/office/powerpoint/2010/main" val="1027535193"/>
              </p:ext>
            </p:extLst>
          </p:nvPr>
        </p:nvGraphicFramePr>
        <p:xfrm>
          <a:off x="1056639" y="1505872"/>
          <a:ext cx="10904940" cy="3291165"/>
        </p:xfrm>
        <a:graphic>
          <a:graphicData uri="http://schemas.openxmlformats.org/drawingml/2006/table">
            <a:tbl>
              <a:tblPr firstRow="1" bandRow="1">
                <a:tableStyleId>{5C22544A-7EE6-4342-B048-85BDC9FD1C3A}</a:tableStyleId>
              </a:tblPr>
              <a:tblGrid>
                <a:gridCol w="3238495">
                  <a:extLst>
                    <a:ext uri="{9D8B030D-6E8A-4147-A177-3AD203B41FA5}">
                      <a16:colId xmlns:a16="http://schemas.microsoft.com/office/drawing/2014/main" xmlns="" val="20000"/>
                    </a:ext>
                  </a:extLst>
                </a:gridCol>
                <a:gridCol w="1569425">
                  <a:extLst>
                    <a:ext uri="{9D8B030D-6E8A-4147-A177-3AD203B41FA5}">
                      <a16:colId xmlns:a16="http://schemas.microsoft.com/office/drawing/2014/main" xmlns="" val="20001"/>
                    </a:ext>
                  </a:extLst>
                </a:gridCol>
                <a:gridCol w="1516043">
                  <a:extLst>
                    <a:ext uri="{9D8B030D-6E8A-4147-A177-3AD203B41FA5}">
                      <a16:colId xmlns:a16="http://schemas.microsoft.com/office/drawing/2014/main" xmlns="" val="20002"/>
                    </a:ext>
                  </a:extLst>
                </a:gridCol>
                <a:gridCol w="1548071">
                  <a:extLst>
                    <a:ext uri="{9D8B030D-6E8A-4147-A177-3AD203B41FA5}">
                      <a16:colId xmlns:a16="http://schemas.microsoft.com/office/drawing/2014/main" xmlns="" val="20003"/>
                    </a:ext>
                  </a:extLst>
                </a:gridCol>
                <a:gridCol w="1516043">
                  <a:extLst>
                    <a:ext uri="{9D8B030D-6E8A-4147-A177-3AD203B41FA5}">
                      <a16:colId xmlns:a16="http://schemas.microsoft.com/office/drawing/2014/main" xmlns="" val="20004"/>
                    </a:ext>
                  </a:extLst>
                </a:gridCol>
                <a:gridCol w="1516863">
                  <a:extLst>
                    <a:ext uri="{9D8B030D-6E8A-4147-A177-3AD203B41FA5}">
                      <a16:colId xmlns:a16="http://schemas.microsoft.com/office/drawing/2014/main" xmlns="" val="20005"/>
                    </a:ext>
                  </a:extLst>
                </a:gridCol>
              </a:tblGrid>
              <a:tr h="1153959">
                <a:tc>
                  <a:txBody>
                    <a:bodyPr/>
                    <a:lstStyle/>
                    <a:p>
                      <a:pPr algn="l" fontAlgn="ctr"/>
                      <a:r>
                        <a:rPr lang="fr-FR" sz="2400" b="0" dirty="0" smtClean="0">
                          <a:effectLst/>
                          <a:latin typeface="Calibri" panose="020F0502020204030204" pitchFamily="34" charset="0"/>
                        </a:rPr>
                        <a:t>Période de recherche</a:t>
                      </a:r>
                      <a:endParaRPr lang="fr-FR" sz="2400" b="0" dirty="0">
                        <a:effectLst/>
                        <a:latin typeface="Calibri" panose="020F0502020204030204" pitchFamily="34" charset="0"/>
                      </a:endParaRPr>
                    </a:p>
                  </a:txBody>
                  <a:tcPr anchor="ctr">
                    <a:gradFill>
                      <a:gsLst>
                        <a:gs pos="0">
                          <a:schemeClr val="accent2"/>
                        </a:gs>
                        <a:gs pos="100000">
                          <a:srgbClr val="E2605D"/>
                        </a:gs>
                      </a:gsLst>
                      <a:lin ang="5400000" scaled="1"/>
                    </a:gradFill>
                  </a:tcPr>
                </a:tc>
                <a:tc>
                  <a:txBody>
                    <a:bodyPr/>
                    <a:lstStyle/>
                    <a:p>
                      <a:pPr algn="ctr" fontAlgn="ctr"/>
                      <a:r>
                        <a:rPr lang="fr-FR" sz="2400" dirty="0" smtClean="0">
                          <a:effectLst/>
                          <a:latin typeface="Calibri" panose="020F0502020204030204" pitchFamily="34" charset="0"/>
                        </a:rPr>
                        <a:t>Enquête</a:t>
                      </a:r>
                      <a:r>
                        <a:rPr lang="fr-FR" sz="2400" baseline="0" dirty="0" smtClean="0">
                          <a:effectLst/>
                          <a:latin typeface="Calibri" panose="020F0502020204030204" pitchFamily="34" charset="0"/>
                        </a:rPr>
                        <a:t> 2014</a:t>
                      </a:r>
                      <a:endParaRPr lang="fr-FR" sz="2400" dirty="0">
                        <a:effectLst/>
                        <a:latin typeface="Calibri" panose="020F0502020204030204" pitchFamily="34" charset="0"/>
                      </a:endParaRPr>
                    </a:p>
                  </a:txBody>
                  <a:tcPr anchor="ctr">
                    <a:gradFill>
                      <a:gsLst>
                        <a:gs pos="0">
                          <a:schemeClr val="accent2"/>
                        </a:gs>
                        <a:gs pos="100000">
                          <a:srgbClr val="E2605D"/>
                        </a:gs>
                      </a:gsLst>
                      <a:lin ang="5400000" scaled="1"/>
                    </a:gra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2400" dirty="0" smtClean="0">
                          <a:effectLst/>
                          <a:latin typeface="Calibri" panose="020F0502020204030204" pitchFamily="34" charset="0"/>
                        </a:rPr>
                        <a:t>Enquête</a:t>
                      </a:r>
                      <a:r>
                        <a:rPr lang="fr-FR" sz="2400" baseline="0" dirty="0" smtClean="0">
                          <a:effectLst/>
                          <a:latin typeface="Calibri" panose="020F0502020204030204" pitchFamily="34" charset="0"/>
                        </a:rPr>
                        <a:t> 2015</a:t>
                      </a:r>
                      <a:endParaRPr lang="fr-FR" sz="2400" dirty="0">
                        <a:effectLst/>
                        <a:latin typeface="Calibri" panose="020F0502020204030204" pitchFamily="34" charset="0"/>
                      </a:endParaRPr>
                    </a:p>
                  </a:txBody>
                  <a:tcPr anchor="ctr">
                    <a:gradFill>
                      <a:gsLst>
                        <a:gs pos="0">
                          <a:schemeClr val="accent2"/>
                        </a:gs>
                        <a:gs pos="100000">
                          <a:srgbClr val="E2605D"/>
                        </a:gs>
                      </a:gsLst>
                      <a:lin ang="5400000" scaled="1"/>
                    </a:gra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2400" dirty="0" smtClean="0">
                          <a:effectLst/>
                          <a:latin typeface="Calibri" panose="020F0502020204030204" pitchFamily="34" charset="0"/>
                        </a:rPr>
                        <a:t>Enquête</a:t>
                      </a:r>
                      <a:r>
                        <a:rPr lang="fr-FR" sz="2400" baseline="0" dirty="0" smtClean="0">
                          <a:effectLst/>
                          <a:latin typeface="Calibri" panose="020F0502020204030204" pitchFamily="34" charset="0"/>
                        </a:rPr>
                        <a:t> 2016</a:t>
                      </a:r>
                      <a:endParaRPr lang="fr-FR" sz="2400" dirty="0">
                        <a:effectLst/>
                        <a:latin typeface="Calibri" panose="020F0502020204030204" pitchFamily="34" charset="0"/>
                      </a:endParaRPr>
                    </a:p>
                  </a:txBody>
                  <a:tcPr anchor="ctr">
                    <a:gradFill>
                      <a:gsLst>
                        <a:gs pos="0">
                          <a:schemeClr val="accent2"/>
                        </a:gs>
                        <a:gs pos="100000">
                          <a:srgbClr val="E2605D"/>
                        </a:gs>
                      </a:gsLst>
                      <a:lin ang="5400000" scaled="1"/>
                    </a:gra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2400" dirty="0" smtClean="0">
                          <a:effectLst/>
                          <a:latin typeface="Calibri" panose="020F0502020204030204" pitchFamily="34" charset="0"/>
                        </a:rPr>
                        <a:t>Enquête</a:t>
                      </a:r>
                      <a:r>
                        <a:rPr lang="fr-FR" sz="2400" baseline="0" dirty="0" smtClean="0">
                          <a:effectLst/>
                          <a:latin typeface="Calibri" panose="020F0502020204030204" pitchFamily="34" charset="0"/>
                        </a:rPr>
                        <a:t> 2017</a:t>
                      </a:r>
                      <a:endParaRPr lang="fr-FR" sz="2400" dirty="0">
                        <a:effectLst/>
                        <a:latin typeface="Calibri" panose="020F0502020204030204" pitchFamily="34" charset="0"/>
                      </a:endParaRPr>
                    </a:p>
                  </a:txBody>
                  <a:tcPr anchor="ctr">
                    <a:gradFill>
                      <a:gsLst>
                        <a:gs pos="0">
                          <a:schemeClr val="accent2"/>
                        </a:gs>
                        <a:gs pos="100000">
                          <a:srgbClr val="E2605D"/>
                        </a:gs>
                      </a:gsLst>
                      <a:lin ang="5400000" scaled="1"/>
                    </a:gra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2400" dirty="0" smtClean="0">
                          <a:effectLst/>
                          <a:latin typeface="Calibri" panose="020F0502020204030204" pitchFamily="34" charset="0"/>
                        </a:rPr>
                        <a:t>Enquête</a:t>
                      </a:r>
                      <a:r>
                        <a:rPr lang="fr-FR" sz="2400" baseline="0" dirty="0" smtClean="0">
                          <a:effectLst/>
                          <a:latin typeface="Calibri" panose="020F0502020204030204" pitchFamily="34" charset="0"/>
                        </a:rPr>
                        <a:t> 2018</a:t>
                      </a:r>
                      <a:endParaRPr lang="fr-FR" sz="2400" dirty="0">
                        <a:effectLst/>
                        <a:latin typeface="Calibri" panose="020F0502020204030204" pitchFamily="34" charset="0"/>
                      </a:endParaRPr>
                    </a:p>
                  </a:txBody>
                  <a:tcPr anchor="ctr">
                    <a:gradFill>
                      <a:gsLst>
                        <a:gs pos="0">
                          <a:schemeClr val="accent2"/>
                        </a:gs>
                        <a:gs pos="100000">
                          <a:srgbClr val="E2605D"/>
                        </a:gs>
                      </a:gsLst>
                      <a:lin ang="5400000" scaled="1"/>
                    </a:gradFill>
                  </a:tcPr>
                </a:tc>
                <a:extLst>
                  <a:ext uri="{0D108BD9-81ED-4DB2-BD59-A6C34878D82A}">
                    <a16:rowId xmlns:a16="http://schemas.microsoft.com/office/drawing/2014/main" xmlns="" val="10000"/>
                  </a:ext>
                </a:extLst>
              </a:tr>
              <a:tr h="1314246">
                <a:tc>
                  <a:txBody>
                    <a:bodyPr/>
                    <a:lstStyle/>
                    <a:p>
                      <a:pPr algn="l" fontAlgn="ctr"/>
                      <a:r>
                        <a:rPr lang="fr-FR" sz="2400" b="0" dirty="0" smtClean="0">
                          <a:effectLst/>
                          <a:latin typeface="Calibri" panose="020F0502020204030204" pitchFamily="34" charset="0"/>
                        </a:rPr>
                        <a:t>Emploi trouvé avant l'obtention de votre diplôme</a:t>
                      </a:r>
                      <a:endParaRPr lang="fr-FR" sz="2400" b="0" dirty="0">
                        <a:effectLst/>
                        <a:latin typeface="Calibri" panose="020F0502020204030204" pitchFamily="34" charset="0"/>
                      </a:endParaRPr>
                    </a:p>
                  </a:txBody>
                  <a:tcPr anchor="ctr">
                    <a:solidFill>
                      <a:schemeClr val="accent2"/>
                    </a:solidFill>
                  </a:tcPr>
                </a:tc>
                <a:tc>
                  <a:txBody>
                    <a:bodyPr/>
                    <a:lstStyle/>
                    <a:p>
                      <a:pPr lvl="0" algn="ctr" fontAlgn="b"/>
                      <a:r>
                        <a:rPr lang="fr-FR" sz="2400" b="0" i="0" u="none" strike="noStrike" dirty="0" smtClean="0">
                          <a:solidFill>
                            <a:srgbClr val="000000"/>
                          </a:solidFill>
                          <a:effectLst/>
                          <a:latin typeface="Calibri" panose="020F0502020204030204" pitchFamily="34" charset="0"/>
                        </a:rPr>
                        <a:t>55,2%</a:t>
                      </a:r>
                      <a:endParaRPr lang="fr-FR" sz="24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lvl="0" algn="ctr" fontAlgn="b"/>
                      <a:r>
                        <a:rPr lang="fr-FR" sz="2400" b="0" i="0" u="none" strike="noStrike" dirty="0" smtClean="0">
                          <a:solidFill>
                            <a:srgbClr val="000000"/>
                          </a:solidFill>
                          <a:effectLst/>
                          <a:latin typeface="Calibri" panose="020F0502020204030204" pitchFamily="34" charset="0"/>
                        </a:rPr>
                        <a:t>61,9%</a:t>
                      </a:r>
                      <a:endParaRPr lang="fr-FR" sz="24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lvl="0" algn="ctr" fontAlgn="b"/>
                      <a:r>
                        <a:rPr lang="fr-FR" sz="2400" b="0" i="0" u="none" strike="noStrike" dirty="0" smtClean="0">
                          <a:solidFill>
                            <a:srgbClr val="000000"/>
                          </a:solidFill>
                          <a:effectLst/>
                          <a:latin typeface="Calibri" panose="020F0502020204030204" pitchFamily="34" charset="0"/>
                        </a:rPr>
                        <a:t>63,6%</a:t>
                      </a:r>
                      <a:endParaRPr lang="fr-FR" sz="24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lvl="0" algn="ctr" fontAlgn="b"/>
                      <a:r>
                        <a:rPr lang="fr-FR" sz="2400" b="0" i="0" u="none" strike="noStrike" dirty="0" smtClean="0">
                          <a:solidFill>
                            <a:srgbClr val="000000"/>
                          </a:solidFill>
                          <a:effectLst/>
                          <a:latin typeface="Calibri" panose="020F0502020204030204" pitchFamily="34" charset="0"/>
                        </a:rPr>
                        <a:t>67,5%</a:t>
                      </a:r>
                      <a:endParaRPr lang="fr-FR" sz="24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lvl="0" algn="ctr" fontAlgn="b"/>
                      <a:r>
                        <a:rPr lang="fr-FR" sz="2400" b="0" i="0" u="none" strike="noStrike" dirty="0" smtClean="0">
                          <a:solidFill>
                            <a:srgbClr val="000000"/>
                          </a:solidFill>
                          <a:effectLst/>
                          <a:latin typeface="Calibri" panose="020F0502020204030204" pitchFamily="34" charset="0"/>
                        </a:rPr>
                        <a:t>67,9%</a:t>
                      </a:r>
                      <a:endParaRPr lang="fr-FR" sz="24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extLst>
                  <a:ext uri="{0D108BD9-81ED-4DB2-BD59-A6C34878D82A}">
                    <a16:rowId xmlns:a16="http://schemas.microsoft.com/office/drawing/2014/main" xmlns="" val="10001"/>
                  </a:ext>
                </a:extLst>
              </a:tr>
              <a:tr h="505479">
                <a:tc>
                  <a:txBody>
                    <a:bodyPr/>
                    <a:lstStyle/>
                    <a:p>
                      <a:pPr algn="l" fontAlgn="ctr"/>
                      <a:r>
                        <a:rPr lang="fr-FR" sz="2400" b="0" dirty="0" smtClean="0">
                          <a:effectLst/>
                          <a:latin typeface="Calibri" panose="020F0502020204030204" pitchFamily="34" charset="0"/>
                        </a:rPr>
                        <a:t>Moins de</a:t>
                      </a:r>
                      <a:r>
                        <a:rPr lang="fr-FR" sz="2400" b="0" baseline="0" dirty="0" smtClean="0">
                          <a:effectLst/>
                          <a:latin typeface="Calibri" panose="020F0502020204030204" pitchFamily="34" charset="0"/>
                        </a:rPr>
                        <a:t> 2 mois après la diplomation</a:t>
                      </a:r>
                      <a:endParaRPr lang="fr-FR" sz="2400" b="0" dirty="0">
                        <a:effectLst/>
                        <a:latin typeface="Calibri" panose="020F0502020204030204" pitchFamily="34" charset="0"/>
                      </a:endParaRPr>
                    </a:p>
                  </a:txBody>
                  <a:tcPr anchor="ctr">
                    <a:solidFill>
                      <a:schemeClr val="accent2"/>
                    </a:solidFill>
                  </a:tcPr>
                </a:tc>
                <a:tc>
                  <a:txBody>
                    <a:bodyPr/>
                    <a:lstStyle/>
                    <a:p>
                      <a:pPr lvl="0" algn="ctr" fontAlgn="b"/>
                      <a:r>
                        <a:rPr lang="fr-FR" sz="2400" b="0" i="0" u="none" strike="noStrike" dirty="0" smtClean="0">
                          <a:solidFill>
                            <a:srgbClr val="000000"/>
                          </a:solidFill>
                          <a:effectLst/>
                          <a:latin typeface="Calibri" panose="020F0502020204030204" pitchFamily="34" charset="0"/>
                        </a:rPr>
                        <a:t>29,3%</a:t>
                      </a:r>
                      <a:endParaRPr lang="fr-FR" sz="24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lvl="0" algn="ctr" fontAlgn="b"/>
                      <a:r>
                        <a:rPr lang="fr-FR" sz="2400" b="0" i="0" u="none" strike="noStrike" dirty="0" smtClean="0">
                          <a:solidFill>
                            <a:srgbClr val="000000"/>
                          </a:solidFill>
                          <a:effectLst/>
                          <a:latin typeface="Calibri" panose="020F0502020204030204" pitchFamily="34" charset="0"/>
                        </a:rPr>
                        <a:t>26,2%</a:t>
                      </a:r>
                      <a:endParaRPr lang="fr-FR" sz="24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lvl="0" algn="ctr" fontAlgn="b"/>
                      <a:r>
                        <a:rPr lang="fr-FR" sz="2400" b="0" i="0" u="none" strike="noStrike" dirty="0" smtClean="0">
                          <a:solidFill>
                            <a:srgbClr val="000000"/>
                          </a:solidFill>
                          <a:effectLst/>
                          <a:latin typeface="Calibri" panose="020F0502020204030204" pitchFamily="34" charset="0"/>
                        </a:rPr>
                        <a:t>21,3%</a:t>
                      </a:r>
                      <a:endParaRPr lang="fr-FR" sz="24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lvl="0" algn="ctr" fontAlgn="b"/>
                      <a:r>
                        <a:rPr lang="fr-FR" sz="2400" b="0" i="0" u="none" strike="noStrike" dirty="0" smtClean="0">
                          <a:solidFill>
                            <a:srgbClr val="000000"/>
                          </a:solidFill>
                          <a:effectLst/>
                          <a:latin typeface="Calibri" panose="020F0502020204030204" pitchFamily="34" charset="0"/>
                        </a:rPr>
                        <a:t>19,9%</a:t>
                      </a:r>
                      <a:endParaRPr lang="fr-FR" sz="24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lvl="0" algn="ctr" fontAlgn="b"/>
                      <a:r>
                        <a:rPr lang="fr-FR" sz="2400" b="0" i="0" u="none" strike="noStrike" dirty="0" smtClean="0">
                          <a:solidFill>
                            <a:srgbClr val="000000"/>
                          </a:solidFill>
                          <a:effectLst/>
                          <a:latin typeface="Calibri" panose="020F0502020204030204" pitchFamily="34" charset="0"/>
                        </a:rPr>
                        <a:t>21,1%</a:t>
                      </a:r>
                      <a:endParaRPr lang="fr-FR" sz="24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extLst>
                  <a:ext uri="{0D108BD9-81ED-4DB2-BD59-A6C34878D82A}">
                    <a16:rowId xmlns:a16="http://schemas.microsoft.com/office/drawing/2014/main" xmlns="" val="10002"/>
                  </a:ext>
                </a:extLst>
              </a:tr>
            </a:tbl>
          </a:graphicData>
        </a:graphic>
      </p:graphicFrame>
      <p:graphicFrame>
        <p:nvGraphicFramePr>
          <p:cNvPr id="12" name="Tableau 11"/>
          <p:cNvGraphicFramePr>
            <a:graphicFrameLocks noGrp="1"/>
          </p:cNvGraphicFramePr>
          <p:nvPr>
            <p:extLst>
              <p:ext uri="{D42A27DB-BD31-4B8C-83A1-F6EECF244321}">
                <p14:modId xmlns:p14="http://schemas.microsoft.com/office/powerpoint/2010/main" val="68861129"/>
              </p:ext>
            </p:extLst>
          </p:nvPr>
        </p:nvGraphicFramePr>
        <p:xfrm>
          <a:off x="998832" y="5053069"/>
          <a:ext cx="11020554" cy="1341120"/>
        </p:xfrm>
        <a:graphic>
          <a:graphicData uri="http://schemas.openxmlformats.org/drawingml/2006/table">
            <a:tbl>
              <a:tblPr firstRow="1" bandRow="1">
                <a:tableStyleId>{5C22544A-7EE6-4342-B048-85BDC9FD1C3A}</a:tableStyleId>
              </a:tblPr>
              <a:tblGrid>
                <a:gridCol w="3231582">
                  <a:extLst>
                    <a:ext uri="{9D8B030D-6E8A-4147-A177-3AD203B41FA5}">
                      <a16:colId xmlns:a16="http://schemas.microsoft.com/office/drawing/2014/main" xmlns="" val="20000"/>
                    </a:ext>
                  </a:extLst>
                </a:gridCol>
                <a:gridCol w="1597572">
                  <a:extLst>
                    <a:ext uri="{9D8B030D-6E8A-4147-A177-3AD203B41FA5}">
                      <a16:colId xmlns:a16="http://schemas.microsoft.com/office/drawing/2014/main" xmlns="" val="20001"/>
                    </a:ext>
                  </a:extLst>
                </a:gridCol>
                <a:gridCol w="1481959">
                  <a:extLst>
                    <a:ext uri="{9D8B030D-6E8A-4147-A177-3AD203B41FA5}">
                      <a16:colId xmlns:a16="http://schemas.microsoft.com/office/drawing/2014/main" xmlns="" val="20002"/>
                    </a:ext>
                  </a:extLst>
                </a:gridCol>
                <a:gridCol w="1522093">
                  <a:extLst>
                    <a:ext uri="{9D8B030D-6E8A-4147-A177-3AD203B41FA5}">
                      <a16:colId xmlns:a16="http://schemas.microsoft.com/office/drawing/2014/main" xmlns="" val="20003"/>
                    </a:ext>
                  </a:extLst>
                </a:gridCol>
                <a:gridCol w="1625132">
                  <a:extLst>
                    <a:ext uri="{9D8B030D-6E8A-4147-A177-3AD203B41FA5}">
                      <a16:colId xmlns:a16="http://schemas.microsoft.com/office/drawing/2014/main" xmlns="" val="20004"/>
                    </a:ext>
                  </a:extLst>
                </a:gridCol>
                <a:gridCol w="1562216">
                  <a:extLst>
                    <a:ext uri="{9D8B030D-6E8A-4147-A177-3AD203B41FA5}">
                      <a16:colId xmlns:a16="http://schemas.microsoft.com/office/drawing/2014/main" xmlns="" val="20005"/>
                    </a:ext>
                  </a:extLst>
                </a:gridCol>
              </a:tblGrid>
              <a:tr h="370840">
                <a:tc>
                  <a:txBody>
                    <a:bodyPr/>
                    <a:lstStyle/>
                    <a:p>
                      <a:pPr algn="l" fontAlgn="ctr"/>
                      <a:r>
                        <a:rPr lang="fr-FR" sz="2400" b="0" dirty="0" smtClean="0">
                          <a:effectLst/>
                          <a:latin typeface="Calibri" panose="020F0502020204030204" pitchFamily="34" charset="0"/>
                        </a:rPr>
                        <a:t>Durée de recherche</a:t>
                      </a:r>
                      <a:endParaRPr lang="fr-FR" sz="2400" b="0" dirty="0">
                        <a:effectLst/>
                        <a:latin typeface="Calibri" panose="020F0502020204030204" pitchFamily="34" charset="0"/>
                      </a:endParaRPr>
                    </a:p>
                  </a:txBody>
                  <a:tcPr anchor="ctr">
                    <a:gradFill>
                      <a:gsLst>
                        <a:gs pos="0">
                          <a:schemeClr val="accent4"/>
                        </a:gs>
                        <a:gs pos="100000">
                          <a:srgbClr val="E2605D"/>
                        </a:gs>
                      </a:gsLst>
                      <a:lin ang="5400000" scaled="1"/>
                    </a:gradFill>
                  </a:tcPr>
                </a:tc>
                <a:tc>
                  <a:txBody>
                    <a:bodyPr/>
                    <a:lstStyle/>
                    <a:p>
                      <a:pPr algn="ctr" fontAlgn="ctr"/>
                      <a:r>
                        <a:rPr lang="fr-FR" sz="2800" baseline="0" dirty="0" smtClean="0">
                          <a:effectLst/>
                          <a:latin typeface="Calibri" panose="020F0502020204030204" pitchFamily="34" charset="0"/>
                        </a:rPr>
                        <a:t> 2014</a:t>
                      </a:r>
                      <a:endParaRPr lang="fr-FR" sz="2800" dirty="0">
                        <a:effectLst/>
                        <a:latin typeface="Calibri" panose="020F0502020204030204" pitchFamily="34" charset="0"/>
                      </a:endParaRPr>
                    </a:p>
                  </a:txBody>
                  <a:tcPr anchor="ctr">
                    <a:gradFill>
                      <a:gsLst>
                        <a:gs pos="0">
                          <a:schemeClr val="accent4"/>
                        </a:gs>
                        <a:gs pos="100000">
                          <a:srgbClr val="E2605D"/>
                        </a:gs>
                      </a:gsLst>
                      <a:lin ang="5400000" scaled="1"/>
                    </a:gra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2800" baseline="0" dirty="0" smtClean="0">
                          <a:effectLst/>
                          <a:latin typeface="Calibri" panose="020F0502020204030204" pitchFamily="34" charset="0"/>
                        </a:rPr>
                        <a:t> 2015</a:t>
                      </a:r>
                      <a:endParaRPr lang="fr-FR" sz="2800" dirty="0">
                        <a:effectLst/>
                        <a:latin typeface="Calibri" panose="020F0502020204030204" pitchFamily="34" charset="0"/>
                      </a:endParaRPr>
                    </a:p>
                  </a:txBody>
                  <a:tcPr anchor="ctr">
                    <a:gradFill>
                      <a:gsLst>
                        <a:gs pos="0">
                          <a:schemeClr val="accent4"/>
                        </a:gs>
                        <a:gs pos="100000">
                          <a:srgbClr val="E2605D"/>
                        </a:gs>
                      </a:gsLst>
                      <a:lin ang="5400000" scaled="1"/>
                    </a:gra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2800" baseline="0" dirty="0" smtClean="0">
                          <a:effectLst/>
                          <a:latin typeface="Calibri" panose="020F0502020204030204" pitchFamily="34" charset="0"/>
                        </a:rPr>
                        <a:t> 2016</a:t>
                      </a:r>
                      <a:endParaRPr lang="fr-FR" sz="2800" dirty="0">
                        <a:effectLst/>
                        <a:latin typeface="Calibri" panose="020F0502020204030204" pitchFamily="34" charset="0"/>
                      </a:endParaRPr>
                    </a:p>
                  </a:txBody>
                  <a:tcPr anchor="ctr">
                    <a:gradFill>
                      <a:gsLst>
                        <a:gs pos="0">
                          <a:schemeClr val="accent4"/>
                        </a:gs>
                        <a:gs pos="100000">
                          <a:srgbClr val="E2605D"/>
                        </a:gs>
                      </a:gsLst>
                      <a:lin ang="5400000" scaled="1"/>
                    </a:gra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2800" baseline="0" dirty="0" smtClean="0">
                          <a:effectLst/>
                          <a:latin typeface="Calibri" panose="020F0502020204030204" pitchFamily="34" charset="0"/>
                        </a:rPr>
                        <a:t> 2017</a:t>
                      </a:r>
                      <a:endParaRPr lang="fr-FR" sz="2800" dirty="0">
                        <a:effectLst/>
                        <a:latin typeface="Calibri" panose="020F0502020204030204" pitchFamily="34" charset="0"/>
                      </a:endParaRPr>
                    </a:p>
                  </a:txBody>
                  <a:tcPr anchor="ctr">
                    <a:gradFill>
                      <a:gsLst>
                        <a:gs pos="0">
                          <a:schemeClr val="accent4"/>
                        </a:gs>
                        <a:gs pos="100000">
                          <a:srgbClr val="E2605D"/>
                        </a:gs>
                      </a:gsLst>
                      <a:lin ang="5400000" scaled="1"/>
                    </a:gra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2800" baseline="0" dirty="0" smtClean="0">
                          <a:effectLst/>
                          <a:latin typeface="Calibri" panose="020F0502020204030204" pitchFamily="34" charset="0"/>
                        </a:rPr>
                        <a:t> 2018</a:t>
                      </a:r>
                      <a:endParaRPr lang="fr-FR" sz="2800" dirty="0">
                        <a:effectLst/>
                        <a:latin typeface="Calibri" panose="020F0502020204030204" pitchFamily="34" charset="0"/>
                      </a:endParaRPr>
                    </a:p>
                  </a:txBody>
                  <a:tcPr anchor="ctr">
                    <a:gradFill>
                      <a:gsLst>
                        <a:gs pos="0">
                          <a:schemeClr val="accent4"/>
                        </a:gs>
                        <a:gs pos="100000">
                          <a:srgbClr val="E2605D"/>
                        </a:gs>
                      </a:gsLst>
                      <a:lin ang="5400000" scaled="1"/>
                    </a:gradFill>
                  </a:tcPr>
                </a:tc>
                <a:extLst>
                  <a:ext uri="{0D108BD9-81ED-4DB2-BD59-A6C34878D82A}">
                    <a16:rowId xmlns:a16="http://schemas.microsoft.com/office/drawing/2014/main" xmlns="" val="2210704417"/>
                  </a:ext>
                </a:extLst>
              </a:tr>
              <a:tr h="370840">
                <a:tc>
                  <a:txBody>
                    <a:bodyPr/>
                    <a:lstStyle/>
                    <a:p>
                      <a:pPr algn="l" fontAlgn="ctr"/>
                      <a:r>
                        <a:rPr lang="fr-FR" sz="2400" b="0" dirty="0" smtClean="0">
                          <a:effectLst/>
                          <a:latin typeface="Calibri" panose="020F0502020204030204" pitchFamily="34" charset="0"/>
                        </a:rPr>
                        <a:t>Durée inférieure</a:t>
                      </a:r>
                      <a:r>
                        <a:rPr lang="fr-FR" sz="2400" b="0" baseline="0" dirty="0" smtClean="0">
                          <a:effectLst/>
                          <a:latin typeface="Calibri" panose="020F0502020204030204" pitchFamily="34" charset="0"/>
                        </a:rPr>
                        <a:t> à 2 mois </a:t>
                      </a:r>
                      <a:endParaRPr lang="fr-FR" sz="2400" b="0" dirty="0">
                        <a:effectLst/>
                        <a:latin typeface="Calibri" panose="020F0502020204030204" pitchFamily="34" charset="0"/>
                      </a:endParaRPr>
                    </a:p>
                  </a:txBody>
                  <a:tcPr anchor="ctr">
                    <a:gradFill>
                      <a:gsLst>
                        <a:gs pos="0">
                          <a:schemeClr val="accent4"/>
                        </a:gs>
                        <a:gs pos="100000">
                          <a:srgbClr val="E2605D"/>
                        </a:gs>
                      </a:gsLst>
                      <a:lin ang="5400000" scaled="1"/>
                    </a:gradFill>
                  </a:tcPr>
                </a:tc>
                <a:tc>
                  <a:txBody>
                    <a:bodyPr/>
                    <a:lstStyle/>
                    <a:p>
                      <a:pPr algn="ctr" fontAlgn="b"/>
                      <a:r>
                        <a:rPr lang="fr-FR" sz="2400" b="0" i="0" u="none" strike="noStrike" dirty="0" smtClean="0">
                          <a:solidFill>
                            <a:srgbClr val="000000"/>
                          </a:solidFill>
                          <a:effectLst/>
                          <a:latin typeface="Calibri" panose="020F0502020204030204" pitchFamily="34" charset="0"/>
                        </a:rPr>
                        <a:t>84,9%</a:t>
                      </a:r>
                      <a:endParaRPr lang="fr-F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4"/>
                        </a:gs>
                        <a:gs pos="100000">
                          <a:srgbClr val="E2605D"/>
                        </a:gs>
                      </a:gsLst>
                      <a:lin ang="5400000" scaled="1"/>
                    </a:gradFill>
                  </a:tcPr>
                </a:tc>
                <a:tc>
                  <a:txBody>
                    <a:bodyPr/>
                    <a:lstStyle/>
                    <a:p>
                      <a:pPr algn="ctr" fontAlgn="b"/>
                      <a:r>
                        <a:rPr lang="fr-FR" sz="2400" b="0" i="0" u="none" strike="noStrike" dirty="0" smtClean="0">
                          <a:solidFill>
                            <a:srgbClr val="000000"/>
                          </a:solidFill>
                          <a:effectLst/>
                          <a:latin typeface="Calibri" panose="020F0502020204030204" pitchFamily="34" charset="0"/>
                        </a:rPr>
                        <a:t>88,1%</a:t>
                      </a:r>
                      <a:endParaRPr lang="fr-F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4"/>
                        </a:gs>
                        <a:gs pos="100000">
                          <a:srgbClr val="E2605D"/>
                        </a:gs>
                      </a:gsLst>
                      <a:lin ang="5400000" scaled="1"/>
                    </a:gradFill>
                  </a:tcPr>
                </a:tc>
                <a:tc>
                  <a:txBody>
                    <a:bodyPr/>
                    <a:lstStyle/>
                    <a:p>
                      <a:pPr algn="ctr" fontAlgn="b"/>
                      <a:r>
                        <a:rPr lang="fr-FR" sz="2400" b="0" i="0" u="none" strike="noStrike" dirty="0" smtClean="0">
                          <a:solidFill>
                            <a:srgbClr val="000000"/>
                          </a:solidFill>
                          <a:effectLst/>
                          <a:latin typeface="Calibri" panose="020F0502020204030204" pitchFamily="34" charset="0"/>
                        </a:rPr>
                        <a:t>85,0%</a:t>
                      </a:r>
                      <a:endParaRPr lang="fr-F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4"/>
                        </a:gs>
                        <a:gs pos="100000">
                          <a:srgbClr val="E2605D"/>
                        </a:gs>
                      </a:gsLst>
                      <a:lin ang="5400000" scaled="1"/>
                    </a:gradFill>
                  </a:tcPr>
                </a:tc>
                <a:tc>
                  <a:txBody>
                    <a:bodyPr/>
                    <a:lstStyle/>
                    <a:p>
                      <a:pPr lvl="0" algn="ctr" fontAlgn="b"/>
                      <a:r>
                        <a:rPr lang="fr-FR" sz="2400" b="0" i="0" u="none" strike="noStrike" dirty="0" smtClean="0">
                          <a:solidFill>
                            <a:srgbClr val="000000"/>
                          </a:solidFill>
                          <a:effectLst/>
                          <a:latin typeface="Calibri" panose="020F0502020204030204" pitchFamily="34" charset="0"/>
                        </a:rPr>
                        <a:t>92,5%</a:t>
                      </a:r>
                      <a:endParaRPr lang="fr-F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4"/>
                        </a:gs>
                        <a:gs pos="100000">
                          <a:srgbClr val="E2605D"/>
                        </a:gs>
                      </a:gsLst>
                      <a:lin ang="5400000" scaled="1"/>
                    </a:gradFill>
                  </a:tcPr>
                </a:tc>
                <a:tc>
                  <a:txBody>
                    <a:bodyPr/>
                    <a:lstStyle/>
                    <a:p>
                      <a:pPr lvl="0" algn="ctr" fontAlgn="b"/>
                      <a:r>
                        <a:rPr lang="fr-FR" sz="2400" b="0" i="0" u="none" strike="noStrike" dirty="0" smtClean="0">
                          <a:solidFill>
                            <a:srgbClr val="000000"/>
                          </a:solidFill>
                          <a:effectLst/>
                          <a:latin typeface="Calibri" panose="020F0502020204030204" pitchFamily="34" charset="0"/>
                        </a:rPr>
                        <a:t>93%</a:t>
                      </a:r>
                      <a:endParaRPr lang="fr-FR" sz="2400" b="0" i="0" u="none" strike="noStrike" dirty="0">
                        <a:solidFill>
                          <a:srgbClr val="000000"/>
                        </a:solidFill>
                        <a:effectLst/>
                        <a:latin typeface="Calibri" panose="020F0502020204030204" pitchFamily="34" charset="0"/>
                      </a:endParaRPr>
                    </a:p>
                  </a:txBody>
                  <a:tcPr marL="9525" marR="9525" marT="9525" marB="0" anchor="ctr">
                    <a:gradFill>
                      <a:gsLst>
                        <a:gs pos="0">
                          <a:schemeClr val="accent4"/>
                        </a:gs>
                        <a:gs pos="100000">
                          <a:srgbClr val="E2605D"/>
                        </a:gs>
                      </a:gsLst>
                      <a:lin ang="5400000" scaled="1"/>
                    </a:gradFill>
                  </a:tcPr>
                </a:tc>
                <a:extLst>
                  <a:ext uri="{0D108BD9-81ED-4DB2-BD59-A6C34878D82A}">
                    <a16:rowId xmlns:a16="http://schemas.microsoft.com/office/drawing/2014/main" xmlns="" val="10000"/>
                  </a:ext>
                </a:extLst>
              </a:tr>
            </a:tbl>
          </a:graphicData>
        </a:graphic>
      </p:graphicFrame>
      <p:sp>
        <p:nvSpPr>
          <p:cNvPr id="8" name="ZoneTexte 7"/>
          <p:cNvSpPr txBox="1"/>
          <p:nvPr/>
        </p:nvSpPr>
        <p:spPr>
          <a:xfrm>
            <a:off x="10805160" y="3506671"/>
            <a:ext cx="871728" cy="646331"/>
          </a:xfrm>
          <a:prstGeom prst="rect">
            <a:avLst/>
          </a:prstGeom>
          <a:solidFill>
            <a:srgbClr val="7030A0"/>
          </a:solidFill>
        </p:spPr>
        <p:txBody>
          <a:bodyPr wrap="square" rtlCol="0">
            <a:spAutoFit/>
          </a:bodyPr>
          <a:lstStyle/>
          <a:p>
            <a:pPr algn="ctr"/>
            <a:r>
              <a:rPr lang="fr-FR" dirty="0" smtClean="0">
                <a:solidFill>
                  <a:schemeClr val="bg1"/>
                </a:solidFill>
              </a:rPr>
              <a:t>CGE  63,5%</a:t>
            </a:r>
            <a:endParaRPr lang="fr-FR" dirty="0">
              <a:solidFill>
                <a:schemeClr val="bg1"/>
              </a:solidFill>
            </a:endParaRPr>
          </a:p>
        </p:txBody>
      </p:sp>
      <p:sp>
        <p:nvSpPr>
          <p:cNvPr id="9" name="ZoneTexte 8"/>
          <p:cNvSpPr txBox="1"/>
          <p:nvPr/>
        </p:nvSpPr>
        <p:spPr>
          <a:xfrm>
            <a:off x="10805160" y="4601888"/>
            <a:ext cx="883920" cy="646331"/>
          </a:xfrm>
          <a:prstGeom prst="rect">
            <a:avLst/>
          </a:prstGeom>
          <a:solidFill>
            <a:srgbClr val="7030A0"/>
          </a:solidFill>
        </p:spPr>
        <p:txBody>
          <a:bodyPr wrap="square" rtlCol="0">
            <a:spAutoFit/>
          </a:bodyPr>
          <a:lstStyle/>
          <a:p>
            <a:pPr algn="ctr"/>
            <a:r>
              <a:rPr lang="fr-FR" dirty="0" smtClean="0">
                <a:solidFill>
                  <a:schemeClr val="bg1"/>
                </a:solidFill>
              </a:rPr>
              <a:t>CGE 20,8 %</a:t>
            </a:r>
            <a:endParaRPr lang="fr-FR" dirty="0">
              <a:solidFill>
                <a:schemeClr val="bg1"/>
              </a:solidFill>
            </a:endParaRPr>
          </a:p>
        </p:txBody>
      </p:sp>
    </p:spTree>
    <p:extLst>
      <p:ext uri="{BB962C8B-B14F-4D97-AF65-F5344CB8AC3E}">
        <p14:creationId xmlns:p14="http://schemas.microsoft.com/office/powerpoint/2010/main" val="1071746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Graphique 9"/>
          <p:cNvGraphicFramePr/>
          <p:nvPr>
            <p:extLst>
              <p:ext uri="{D42A27DB-BD31-4B8C-83A1-F6EECF244321}">
                <p14:modId xmlns:p14="http://schemas.microsoft.com/office/powerpoint/2010/main" val="1638930159"/>
              </p:ext>
            </p:extLst>
          </p:nvPr>
        </p:nvGraphicFramePr>
        <p:xfrm>
          <a:off x="301349" y="1295401"/>
          <a:ext cx="9473271" cy="5562600"/>
        </p:xfrm>
        <a:graphic>
          <a:graphicData uri="http://schemas.openxmlformats.org/drawingml/2006/chart">
            <c:chart xmlns:c="http://schemas.openxmlformats.org/drawingml/2006/chart" xmlns:r="http://schemas.openxmlformats.org/officeDocument/2006/relationships" r:id="rId3"/>
          </a:graphicData>
        </a:graphic>
      </p:graphicFrame>
      <p:sp>
        <p:nvSpPr>
          <p:cNvPr id="5" name="ZoneTexte 4"/>
          <p:cNvSpPr txBox="1"/>
          <p:nvPr/>
        </p:nvSpPr>
        <p:spPr>
          <a:xfrm>
            <a:off x="372532" y="6146799"/>
            <a:ext cx="402167"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10</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Principaux moyens utilisés pour trouver leur 1</a:t>
            </a:r>
            <a:r>
              <a:rPr lang="fr-FR" sz="3000" b="1" spc="100" baseline="30000" dirty="0" smtClean="0">
                <a:solidFill>
                  <a:schemeClr val="bg1"/>
                </a:solidFill>
              </a:rPr>
              <a:t>er</a:t>
            </a:r>
            <a:r>
              <a:rPr lang="fr-FR" sz="3000" b="1" spc="100" dirty="0" smtClean="0">
                <a:solidFill>
                  <a:schemeClr val="bg1"/>
                </a:solidFill>
              </a:rPr>
              <a:t> emploi </a:t>
            </a:r>
          </a:p>
          <a:p>
            <a:r>
              <a:rPr lang="fr-FR" sz="3000" b="1" spc="100" dirty="0">
                <a:solidFill>
                  <a:schemeClr val="bg1"/>
                </a:solidFill>
              </a:rPr>
              <a:t>d</a:t>
            </a:r>
            <a:r>
              <a:rPr lang="fr-FR" sz="3000" b="1" spc="100" dirty="0" smtClean="0">
                <a:solidFill>
                  <a:schemeClr val="bg1"/>
                </a:solidFill>
              </a:rPr>
              <a:t>es ingénieurs HEI </a:t>
            </a:r>
            <a:endParaRPr lang="fr-FR" sz="3000" b="1" spc="100" dirty="0">
              <a:solidFill>
                <a:schemeClr val="bg1"/>
              </a:solidFill>
            </a:endParaRPr>
          </a:p>
        </p:txBody>
      </p:sp>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sp>
        <p:nvSpPr>
          <p:cNvPr id="14" name="ZoneTexte 13"/>
          <p:cNvSpPr txBox="1"/>
          <p:nvPr/>
        </p:nvSpPr>
        <p:spPr>
          <a:xfrm>
            <a:off x="9438735" y="2022300"/>
            <a:ext cx="2522844" cy="3139321"/>
          </a:xfrm>
          <a:prstGeom prst="rect">
            <a:avLst/>
          </a:prstGeom>
          <a:solidFill>
            <a:srgbClr val="7456A0"/>
          </a:solidFill>
        </p:spPr>
        <p:txBody>
          <a:bodyPr wrap="square" rtlCol="0">
            <a:spAutoFit/>
          </a:bodyPr>
          <a:lstStyle/>
          <a:p>
            <a:r>
              <a:rPr lang="fr-FR" dirty="0" smtClean="0">
                <a:solidFill>
                  <a:schemeClr val="bg1"/>
                </a:solidFill>
              </a:rPr>
              <a:t>Principaux moyens de trouver en emploi pour les ingénieurs de la CGE : </a:t>
            </a:r>
          </a:p>
          <a:p>
            <a:r>
              <a:rPr lang="fr-FR" dirty="0" smtClean="0">
                <a:solidFill>
                  <a:schemeClr val="bg1"/>
                </a:solidFill>
              </a:rPr>
              <a:t>1/ Stage : 33,2%</a:t>
            </a:r>
          </a:p>
          <a:p>
            <a:r>
              <a:rPr lang="fr-FR" dirty="0" smtClean="0">
                <a:solidFill>
                  <a:schemeClr val="bg1"/>
                </a:solidFill>
              </a:rPr>
              <a:t>2/ Site internet spécialisé : 13,2% </a:t>
            </a:r>
          </a:p>
          <a:p>
            <a:r>
              <a:rPr lang="fr-FR" dirty="0" smtClean="0">
                <a:solidFill>
                  <a:schemeClr val="bg1"/>
                </a:solidFill>
              </a:rPr>
              <a:t>3/ Relations personnelles : 7,7% </a:t>
            </a:r>
          </a:p>
          <a:p>
            <a:r>
              <a:rPr lang="fr-FR" dirty="0" smtClean="0">
                <a:solidFill>
                  <a:schemeClr val="bg1"/>
                </a:solidFill>
              </a:rPr>
              <a:t>4/ Candidatures spontanées : 7%</a:t>
            </a:r>
          </a:p>
          <a:p>
            <a:r>
              <a:rPr lang="fr-FR" dirty="0" smtClean="0">
                <a:solidFill>
                  <a:schemeClr val="bg1"/>
                </a:solidFill>
              </a:rPr>
              <a:t>5/ Apprentissage : 6,4% </a:t>
            </a:r>
            <a:endParaRPr lang="fr-FR" dirty="0">
              <a:solidFill>
                <a:schemeClr val="bg1"/>
              </a:solidFill>
            </a:endParaRPr>
          </a:p>
        </p:txBody>
      </p:sp>
    </p:spTree>
    <p:extLst>
      <p:ext uri="{BB962C8B-B14F-4D97-AF65-F5344CB8AC3E}">
        <p14:creationId xmlns:p14="http://schemas.microsoft.com/office/powerpoint/2010/main" val="616402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2" y="6146799"/>
            <a:ext cx="402167"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11</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Les secteurs d’activités des ingénieurs des écoles de CGE </a:t>
            </a:r>
          </a:p>
          <a:p>
            <a:r>
              <a:rPr lang="fr-FR" sz="3000" b="1" spc="100" dirty="0" smtClean="0">
                <a:solidFill>
                  <a:schemeClr val="bg1"/>
                </a:solidFill>
              </a:rPr>
              <a:t>Promotion 2017 </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sp>
        <p:nvSpPr>
          <p:cNvPr id="3" name="ZoneTexte 2"/>
          <p:cNvSpPr txBox="1"/>
          <p:nvPr/>
        </p:nvSpPr>
        <p:spPr>
          <a:xfrm>
            <a:off x="9912096" y="5364480"/>
            <a:ext cx="1609344" cy="369332"/>
          </a:xfrm>
          <a:prstGeom prst="rect">
            <a:avLst/>
          </a:prstGeom>
          <a:solidFill>
            <a:schemeClr val="bg1"/>
          </a:solidFill>
        </p:spPr>
        <p:txBody>
          <a:bodyPr wrap="square" rtlCol="0">
            <a:spAutoFit/>
          </a:bodyPr>
          <a:lstStyle/>
          <a:p>
            <a:endParaRPr lang="fr-FR" dirty="0"/>
          </a:p>
        </p:txBody>
      </p:sp>
      <p:pic>
        <p:nvPicPr>
          <p:cNvPr id="11" name="image29.png"/>
          <p:cNvPicPr>
            <a:picLocks noGrp="1"/>
          </p:cNvPicPr>
          <p:nvPr>
            <p:ph idx="1"/>
          </p:nvPr>
        </p:nvPicPr>
        <p:blipFill>
          <a:blip r:embed="rId5" cstate="print"/>
          <a:stretch>
            <a:fillRect/>
          </a:stretch>
        </p:blipFill>
        <p:spPr>
          <a:xfrm>
            <a:off x="139265" y="1296942"/>
            <a:ext cx="11822314" cy="4849857"/>
          </a:xfrm>
          <a:prstGeom prst="rect">
            <a:avLst/>
          </a:prstGeom>
        </p:spPr>
      </p:pic>
      <p:sp>
        <p:nvSpPr>
          <p:cNvPr id="9" name="ZoneTexte 8"/>
          <p:cNvSpPr txBox="1"/>
          <p:nvPr/>
        </p:nvSpPr>
        <p:spPr>
          <a:xfrm>
            <a:off x="1305771" y="6146799"/>
            <a:ext cx="10655808" cy="523220"/>
          </a:xfrm>
          <a:prstGeom prst="rect">
            <a:avLst/>
          </a:prstGeom>
          <a:noFill/>
        </p:spPr>
        <p:txBody>
          <a:bodyPr wrap="square" rtlCol="0">
            <a:spAutoFit/>
          </a:bodyPr>
          <a:lstStyle/>
          <a:p>
            <a:pPr algn="ctr"/>
            <a:r>
              <a:rPr lang="fr-FR" sz="1400" dirty="0" smtClean="0"/>
              <a:t>Schéma issu du document « Résultats de l’enquête 2018 sur L’insertion des diplômés des Grandes écoles </a:t>
            </a:r>
          </a:p>
          <a:p>
            <a:pPr algn="ctr"/>
            <a:r>
              <a:rPr lang="fr-FR" sz="1400" dirty="0" smtClean="0"/>
              <a:t>de juin 2018 »  réalisé par l’Ecole nationale de la statistique et de l’analyse de l’information pour la CGE</a:t>
            </a:r>
            <a:endParaRPr lang="fr-FR" sz="1400" dirty="0"/>
          </a:p>
        </p:txBody>
      </p:sp>
    </p:spTree>
    <p:extLst>
      <p:ext uri="{BB962C8B-B14F-4D97-AF65-F5344CB8AC3E}">
        <p14:creationId xmlns:p14="http://schemas.microsoft.com/office/powerpoint/2010/main" val="4164384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72533" y="6146799"/>
            <a:ext cx="347134" cy="347133"/>
          </a:xfrm>
          <a:prstGeom prst="rect">
            <a:avLst/>
          </a:prstGeom>
          <a:noFill/>
          <a:ln>
            <a:solidFill>
              <a:srgbClr val="E2605D"/>
            </a:solidFill>
          </a:ln>
        </p:spPr>
        <p:txBody>
          <a:bodyPr wrap="square" rtlCol="0" anchor="ctr" anchorCtr="0">
            <a:noAutofit/>
          </a:bodyPr>
          <a:lstStyle/>
          <a:p>
            <a:pPr algn="ctr"/>
            <a:r>
              <a:rPr lang="fr-FR" sz="1300" dirty="0" smtClean="0">
                <a:solidFill>
                  <a:srgbClr val="E2605D"/>
                </a:solidFill>
              </a:rPr>
              <a:t>3</a:t>
            </a:r>
            <a:endParaRPr lang="fr-FR" sz="1300" dirty="0">
              <a:solidFill>
                <a:srgbClr val="E2605D"/>
              </a:solidFill>
            </a:endParaRPr>
          </a:p>
        </p:txBody>
      </p:sp>
      <p:sp>
        <p:nvSpPr>
          <p:cNvPr id="6" name="ZoneTexte 5"/>
          <p:cNvSpPr txBox="1"/>
          <p:nvPr/>
        </p:nvSpPr>
        <p:spPr>
          <a:xfrm>
            <a:off x="0" y="0"/>
            <a:ext cx="12192000" cy="1295400"/>
          </a:xfrm>
          <a:prstGeom prst="rect">
            <a:avLst/>
          </a:prstGeom>
          <a:solidFill>
            <a:srgbClr val="E2605D"/>
          </a:solidFill>
        </p:spPr>
        <p:txBody>
          <a:bodyPr wrap="square" lIns="360000" tIns="432000" rIns="90000" rtlCol="0">
            <a:noAutofit/>
          </a:bodyPr>
          <a:lstStyle/>
          <a:p>
            <a:r>
              <a:rPr lang="fr-FR" sz="3000" b="1" spc="100" dirty="0" smtClean="0">
                <a:solidFill>
                  <a:schemeClr val="bg1"/>
                </a:solidFill>
              </a:rPr>
              <a:t>Evolution des secteurs d’activité intégrés par les HEI (1)</a:t>
            </a:r>
            <a:endParaRPr lang="fr-FR" sz="3000" b="1" spc="100" dirty="0">
              <a:solidFill>
                <a:schemeClr val="bg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3478" y="0"/>
            <a:ext cx="949010" cy="129540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811866"/>
            <a:ext cx="774700" cy="546100"/>
          </a:xfrm>
          <a:prstGeom prst="rect">
            <a:avLst/>
          </a:prstGeom>
        </p:spPr>
      </p:pic>
      <p:pic>
        <p:nvPicPr>
          <p:cNvPr id="13" name="Imag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953" y="5702446"/>
            <a:ext cx="2468626" cy="888705"/>
          </a:xfrm>
          <a:prstGeom prst="rect">
            <a:avLst/>
          </a:prstGeom>
        </p:spPr>
      </p:pic>
      <p:graphicFrame>
        <p:nvGraphicFramePr>
          <p:cNvPr id="19" name="Graphique 18"/>
          <p:cNvGraphicFramePr/>
          <p:nvPr>
            <p:extLst>
              <p:ext uri="{D42A27DB-BD31-4B8C-83A1-F6EECF244321}">
                <p14:modId xmlns:p14="http://schemas.microsoft.com/office/powerpoint/2010/main" val="1947842119"/>
              </p:ext>
            </p:extLst>
          </p:nvPr>
        </p:nvGraphicFramePr>
        <p:xfrm>
          <a:off x="0" y="1295401"/>
          <a:ext cx="5655310" cy="5562600"/>
        </p:xfrm>
        <a:graphic>
          <a:graphicData uri="http://schemas.openxmlformats.org/drawingml/2006/chart">
            <c:chart xmlns:c="http://schemas.openxmlformats.org/drawingml/2006/chart" xmlns:r="http://schemas.openxmlformats.org/officeDocument/2006/relationships" r:id="rId6"/>
          </a:graphicData>
        </a:graphic>
      </p:graphicFrame>
      <p:sp>
        <p:nvSpPr>
          <p:cNvPr id="11" name="ZoneTexte 8"/>
          <p:cNvSpPr txBox="1"/>
          <p:nvPr/>
        </p:nvSpPr>
        <p:spPr>
          <a:xfrm>
            <a:off x="4440935" y="3753534"/>
            <a:ext cx="871730" cy="646331"/>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16, 3 %</a:t>
            </a:r>
            <a:endParaRPr lang="fr-FR" sz="1800" dirty="0">
              <a:solidFill>
                <a:schemeClr val="bg1"/>
              </a:solidFill>
            </a:endParaRPr>
          </a:p>
        </p:txBody>
      </p:sp>
      <p:graphicFrame>
        <p:nvGraphicFramePr>
          <p:cNvPr id="10" name="Espace réservé du contenu 7"/>
          <p:cNvGraphicFramePr>
            <a:graphicFrameLocks noGrp="1"/>
          </p:cNvGraphicFramePr>
          <p:nvPr>
            <p:ph sz="half" idx="1"/>
            <p:extLst>
              <p:ext uri="{D42A27DB-BD31-4B8C-83A1-F6EECF244321}">
                <p14:modId xmlns:p14="http://schemas.microsoft.com/office/powerpoint/2010/main" val="17249183"/>
              </p:ext>
            </p:extLst>
          </p:nvPr>
        </p:nvGraphicFramePr>
        <p:xfrm>
          <a:off x="0" y="1295402"/>
          <a:ext cx="12302359" cy="5562599"/>
        </p:xfrm>
        <a:graphic>
          <a:graphicData uri="http://schemas.openxmlformats.org/drawingml/2006/chart">
            <c:chart xmlns:c="http://schemas.openxmlformats.org/drawingml/2006/chart" xmlns:r="http://schemas.openxmlformats.org/officeDocument/2006/relationships" r:id="rId7"/>
          </a:graphicData>
        </a:graphic>
      </p:graphicFrame>
      <p:sp>
        <p:nvSpPr>
          <p:cNvPr id="12" name="ZoneTexte 8"/>
          <p:cNvSpPr txBox="1"/>
          <p:nvPr/>
        </p:nvSpPr>
        <p:spPr>
          <a:xfrm>
            <a:off x="2927088" y="1295402"/>
            <a:ext cx="871745" cy="6463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10,6 %</a:t>
            </a:r>
            <a:endParaRPr lang="fr-FR" sz="1800" dirty="0">
              <a:solidFill>
                <a:schemeClr val="bg1"/>
              </a:solidFill>
            </a:endParaRPr>
          </a:p>
        </p:txBody>
      </p:sp>
      <p:sp>
        <p:nvSpPr>
          <p:cNvPr id="14" name="ZoneTexte 8"/>
          <p:cNvSpPr txBox="1"/>
          <p:nvPr/>
        </p:nvSpPr>
        <p:spPr>
          <a:xfrm>
            <a:off x="4394840" y="3588432"/>
            <a:ext cx="871745" cy="646331"/>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16,3 %</a:t>
            </a:r>
            <a:endParaRPr lang="fr-FR" sz="1800" dirty="0">
              <a:solidFill>
                <a:schemeClr val="bg1"/>
              </a:solidFill>
            </a:endParaRPr>
          </a:p>
        </p:txBody>
      </p:sp>
      <p:sp>
        <p:nvSpPr>
          <p:cNvPr id="15" name="ZoneTexte 8"/>
          <p:cNvSpPr txBox="1"/>
          <p:nvPr/>
        </p:nvSpPr>
        <p:spPr>
          <a:xfrm>
            <a:off x="6475865" y="3768750"/>
            <a:ext cx="871745" cy="6463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13,3 %</a:t>
            </a:r>
            <a:endParaRPr lang="fr-FR" sz="1800" dirty="0">
              <a:solidFill>
                <a:schemeClr val="bg1"/>
              </a:solidFill>
            </a:endParaRPr>
          </a:p>
        </p:txBody>
      </p:sp>
      <p:sp>
        <p:nvSpPr>
          <p:cNvPr id="16" name="ZoneTexte 8"/>
          <p:cNvSpPr txBox="1"/>
          <p:nvPr/>
        </p:nvSpPr>
        <p:spPr>
          <a:xfrm>
            <a:off x="8621208" y="3911598"/>
            <a:ext cx="871745" cy="6463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5,4 %</a:t>
            </a:r>
            <a:endParaRPr lang="fr-FR" sz="1800" dirty="0">
              <a:solidFill>
                <a:schemeClr val="bg1"/>
              </a:solidFill>
            </a:endParaRPr>
          </a:p>
        </p:txBody>
      </p:sp>
      <p:sp>
        <p:nvSpPr>
          <p:cNvPr id="17" name="ZoneTexte 8"/>
          <p:cNvSpPr txBox="1"/>
          <p:nvPr/>
        </p:nvSpPr>
        <p:spPr>
          <a:xfrm>
            <a:off x="10749381" y="3911598"/>
            <a:ext cx="871745" cy="646375"/>
          </a:xfrm>
          <a:prstGeom prst="rect">
            <a:avLst/>
          </a:prstGeom>
          <a:solidFill>
            <a:srgbClr val="7030A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800" dirty="0" smtClean="0">
                <a:solidFill>
                  <a:schemeClr val="bg1"/>
                </a:solidFill>
              </a:rPr>
              <a:t>CGE  13 %</a:t>
            </a:r>
            <a:endParaRPr lang="fr-FR" sz="1800" dirty="0">
              <a:solidFill>
                <a:schemeClr val="bg1"/>
              </a:solidFill>
            </a:endParaRPr>
          </a:p>
        </p:txBody>
      </p:sp>
    </p:spTree>
    <p:extLst>
      <p:ext uri="{BB962C8B-B14F-4D97-AF65-F5344CB8AC3E}">
        <p14:creationId xmlns:p14="http://schemas.microsoft.com/office/powerpoint/2010/main" val="539314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P spid="16" grpId="0" animBg="1"/>
      <p:bldP spid="17" grpId="0" animBg="1"/>
    </p:bld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16735</TotalTime>
  <Words>1717</Words>
  <Application>Microsoft Office PowerPoint</Application>
  <PresentationFormat>Grand écran</PresentationFormat>
  <Paragraphs>386</Paragraphs>
  <Slides>26</Slides>
  <Notes>26</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26</vt:i4>
      </vt:variant>
    </vt:vector>
  </HeadingPairs>
  <TitlesOfParts>
    <vt:vector size="30"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agence upco</dc:creator>
  <cp:lastModifiedBy>Agathe DESSERY</cp:lastModifiedBy>
  <cp:revision>330</cp:revision>
  <cp:lastPrinted>2018-08-31T09:47:34Z</cp:lastPrinted>
  <dcterms:created xsi:type="dcterms:W3CDTF">2017-11-28T15:23:57Z</dcterms:created>
  <dcterms:modified xsi:type="dcterms:W3CDTF">2018-10-10T12:14:13Z</dcterms:modified>
</cp:coreProperties>
</file>